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7" r:id="rId2"/>
    <p:sldId id="256" r:id="rId3"/>
    <p:sldId id="264" r:id="rId4"/>
    <p:sldId id="265" r:id="rId5"/>
    <p:sldId id="289" r:id="rId6"/>
    <p:sldId id="711" r:id="rId7"/>
    <p:sldId id="716" r:id="rId8"/>
    <p:sldId id="717" r:id="rId9"/>
    <p:sldId id="718" r:id="rId10"/>
    <p:sldId id="712" r:id="rId11"/>
    <p:sldId id="719" r:id="rId12"/>
    <p:sldId id="713" r:id="rId13"/>
    <p:sldId id="720" r:id="rId14"/>
    <p:sldId id="259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721" r:id="rId27"/>
    <p:sldId id="277" r:id="rId28"/>
    <p:sldId id="278" r:id="rId29"/>
    <p:sldId id="279" r:id="rId30"/>
    <p:sldId id="280" r:id="rId31"/>
    <p:sldId id="281" r:id="rId32"/>
    <p:sldId id="722" r:id="rId33"/>
    <p:sldId id="723" r:id="rId34"/>
    <p:sldId id="724" r:id="rId35"/>
    <p:sldId id="725" r:id="rId36"/>
    <p:sldId id="726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58" r:id="rId45"/>
    <p:sldId id="260" r:id="rId46"/>
    <p:sldId id="261" r:id="rId47"/>
    <p:sldId id="262" r:id="rId48"/>
    <p:sldId id="263" r:id="rId49"/>
  </p:sldIdLst>
  <p:sldSz cx="12192000" cy="6858000"/>
  <p:notesSz cx="6797675" cy="9926638"/>
  <p:embeddedFontLst>
    <p:embeddedFont>
      <p:font typeface="Cambria Math" panose="02040503050406030204" pitchFamily="18" charset="0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1880E5-EE6B-4768-A78B-0B4D9B346955}">
          <p14:sldIdLst>
            <p14:sldId id="257"/>
          </p14:sldIdLst>
        </p14:section>
        <p14:section name="Deep Learing의 개요" id="{572161FB-3778-415E-B45A-54B6D699CDFF}">
          <p14:sldIdLst>
            <p14:sldId id="256"/>
            <p14:sldId id="264"/>
          </p14:sldIdLst>
        </p14:section>
        <p14:section name="딥러닝 기초 이론" id="{37FC7E02-D0E0-400D-83B0-C2CDF57B8F16}">
          <p14:sldIdLst>
            <p14:sldId id="265"/>
            <p14:sldId id="289"/>
            <p14:sldId id="711"/>
            <p14:sldId id="716"/>
            <p14:sldId id="717"/>
            <p14:sldId id="718"/>
            <p14:sldId id="712"/>
            <p14:sldId id="719"/>
            <p14:sldId id="713"/>
            <p14:sldId id="720"/>
            <p14:sldId id="259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721"/>
            <p14:sldId id="277"/>
            <p14:sldId id="278"/>
            <p14:sldId id="279"/>
            <p14:sldId id="280"/>
            <p14:sldId id="281"/>
            <p14:sldId id="722"/>
            <p14:sldId id="723"/>
            <p14:sldId id="724"/>
            <p14:sldId id="725"/>
            <p14:sldId id="726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Tensorflow" id="{D0EBA6BD-C878-4396-A393-D56782F2DA5A}">
          <p14:sldIdLst>
            <p14:sldId id="258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C4D2E"/>
    <a:srgbClr val="B20506"/>
    <a:srgbClr val="FFC000"/>
    <a:srgbClr val="235A90"/>
    <a:srgbClr val="DFB106"/>
    <a:srgbClr val="ED1B23"/>
    <a:srgbClr val="0B5115"/>
    <a:srgbClr val="0E7879"/>
    <a:srgbClr val="CB2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1" autoAdjust="0"/>
    <p:restoredTop sz="96447" autoAdjust="0"/>
  </p:normalViewPr>
  <p:slideViewPr>
    <p:cSldViewPr snapToGrid="0">
      <p:cViewPr varScale="1">
        <p:scale>
          <a:sx n="115" d="100"/>
          <a:sy n="115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25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8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5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4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0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2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2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3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5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635000" y="1181100"/>
            <a:ext cx="11010900" cy="5124450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 userDrawn="1"/>
        </p:nvSpPr>
        <p:spPr bwMode="auto">
          <a:xfrm>
            <a:off x="158262" y="6381750"/>
            <a:ext cx="150641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43675"/>
            <a:ext cx="2540000" cy="319088"/>
          </a:xfrm>
        </p:spPr>
        <p:txBody>
          <a:bodyPr/>
          <a:lstStyle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7985370" y="6499226"/>
            <a:ext cx="3860800" cy="385763"/>
          </a:xfrm>
        </p:spPr>
        <p:txBody>
          <a:bodyPr/>
          <a:lstStyle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10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900246" y="6543676"/>
            <a:ext cx="2540000" cy="301625"/>
          </a:xfrm>
        </p:spPr>
        <p:txBody>
          <a:bodyPr/>
          <a:lstStyle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fld id="{8F6EB357-C8AD-4889-ABED-560FD380101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781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Deep Learning </a:t>
            </a:r>
            <a:r>
              <a:rPr lang="ko-KR" altLang="en-US"/>
              <a:t>정리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E765AAA-58F5-46AB-BB25-7835244A1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밑바닥부터 시작하는 딥러닝</a:t>
            </a:r>
            <a:r>
              <a:rPr lang="en-US" altLang="ko-KR"/>
              <a:t>,</a:t>
            </a:r>
          </a:p>
          <a:p>
            <a:r>
              <a:rPr lang="en-US" altLang="ko-KR"/>
              <a:t>Tensorflow,</a:t>
            </a:r>
          </a:p>
          <a:p>
            <a:r>
              <a:rPr lang="en-US" altLang="ko-KR"/>
              <a:t>Keras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 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38BCA-E4AB-436C-9AED-132049F7E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8FE1C3-6F1C-4FA0-BF5D-62B258C02E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아래 그림에서 애벌레와 무당벌레를 구분하기 위한 선을 그으면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E77DB8-A820-45A1-8B9A-F30F173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1700808"/>
            <a:ext cx="4582164" cy="399153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A192DD-F79B-4AFE-88BC-FE10C75ED2A0}"/>
              </a:ext>
            </a:extLst>
          </p:cNvPr>
          <p:cNvCxnSpPr/>
          <p:nvPr/>
        </p:nvCxnSpPr>
        <p:spPr>
          <a:xfrm flipV="1">
            <a:off x="4676274" y="2205789"/>
            <a:ext cx="2703094" cy="281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718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43C10B-9E40-4A9C-95F7-B137D4833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C7F391-0895-47D8-AEFD-0F5CAB5891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마일 변환 계산처럼 임의의 값을</a:t>
            </a:r>
            <a:r>
              <a:rPr lang="en-US" altLang="ko-KR"/>
              <a:t>(</a:t>
            </a:r>
            <a:r>
              <a:rPr lang="ko-KR" altLang="en-US"/>
              <a:t>방정식의 기울기</a:t>
            </a:r>
            <a:r>
              <a:rPr lang="en-US" altLang="ko-KR"/>
              <a:t>)</a:t>
            </a:r>
            <a:r>
              <a:rPr lang="ko-KR" altLang="en-US"/>
              <a:t>을 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직선은 미지의 곤충들을 측정값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기초로 하여 분류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(Classify)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작업을 진행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6"/>
            <a:ext cx="8971080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8475C-4AFB-4D59-9BF2-19F0C39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97" y="1572292"/>
            <a:ext cx="4258269" cy="382958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1038BB-622F-4CC8-9272-01C8A2263F39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3952" y="2276872"/>
            <a:ext cx="280831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C6A17F-A640-4A6A-9137-0B39731007DC}"/>
              </a:ext>
            </a:extLst>
          </p:cNvPr>
          <p:cNvSpPr txBox="1"/>
          <p:nvPr/>
        </p:nvSpPr>
        <p:spPr>
          <a:xfrm>
            <a:off x="6023993" y="2348880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직선의 방정식이 애벌레와 </a:t>
            </a:r>
            <a:r>
              <a:rPr lang="ko-KR" altLang="en-US"/>
              <a:t>무당벌레를 </a:t>
            </a:r>
            <a:endParaRPr lang="en-US" altLang="ko-KR"/>
          </a:p>
          <a:p>
            <a:r>
              <a:rPr lang="ko-KR" altLang="en-US"/>
              <a:t>구분한다고 </a:t>
            </a:r>
            <a:r>
              <a:rPr lang="ko-KR" altLang="en-US" dirty="0"/>
              <a:t>할 수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8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695125-B69A-4A28-B92B-8AD803ABFD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51A3C2-1AEA-4DAF-B70D-551DCC73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9" y="980729"/>
            <a:ext cx="4010585" cy="39057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9B982C-5E0B-4345-8ADA-C462B67F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1" y="1052737"/>
            <a:ext cx="4239217" cy="3962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CAAF9-9718-4DFA-9625-AD593209EB79}"/>
              </a:ext>
            </a:extLst>
          </p:cNvPr>
          <p:cNvSpPr txBox="1"/>
          <p:nvPr/>
        </p:nvSpPr>
        <p:spPr>
          <a:xfrm>
            <a:off x="1847528" y="5157192"/>
            <a:ext cx="898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마일 계산처럼 반복되는 과정을 통해서 정답에 가까워지고 있음을 눈으로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07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6F2B9B-3EF0-49CB-9792-6C2E899A1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6C66CB-FBB5-4BE3-B089-26904075D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052737"/>
            <a:ext cx="4048690" cy="390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AE558-7EFA-4794-9D57-FBBA3CFE4918}"/>
              </a:ext>
            </a:extLst>
          </p:cNvPr>
          <p:cNvSpPr txBox="1"/>
          <p:nvPr/>
        </p:nvSpPr>
        <p:spPr>
          <a:xfrm>
            <a:off x="5375920" y="1404066"/>
            <a:ext cx="5686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미지의 곤충이 발견될 경우 컴퓨터는 학습한 결과로 인해서 </a:t>
            </a:r>
            <a:endParaRPr lang="en-US" altLang="ko-KR" sz="1600" dirty="0"/>
          </a:p>
          <a:p>
            <a:r>
              <a:rPr lang="ko-KR" altLang="en-US" sz="1600" dirty="0"/>
              <a:t>애벌레라고 분류한다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989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641D7-9B81-488E-A639-C2EAFC1E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기반의 퍼셉트론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726F9F-8FC9-446C-981A-0915E79B88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E1ED21-50E1-4953-A6AA-BF6E40C1B1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en-US" altLang="ko-KR" dirty="0"/>
          </a:p>
          <a:p>
            <a:pPr lvl="1"/>
            <a:r>
              <a:rPr lang="ko-KR" altLang="en-US" dirty="0"/>
              <a:t>프랑크 </a:t>
            </a:r>
            <a:r>
              <a:rPr lang="ko-KR" altLang="en-US" dirty="0" err="1"/>
              <a:t>로젠블라트가</a:t>
            </a:r>
            <a:r>
              <a:rPr lang="ko-KR" altLang="en-US" dirty="0"/>
              <a:t> </a:t>
            </a:r>
            <a:r>
              <a:rPr lang="en-US" altLang="ko-KR" dirty="0"/>
              <a:t>1957</a:t>
            </a:r>
            <a:r>
              <a:rPr lang="ko-KR" altLang="en-US" dirty="0"/>
              <a:t>년에 고안한 알고리즘이다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 알고리즘이 </a:t>
            </a:r>
            <a:r>
              <a:rPr lang="ko-KR" altLang="en-US" dirty="0" err="1"/>
              <a:t>딥러닝이라고</a:t>
            </a:r>
            <a:r>
              <a:rPr lang="ko-KR" altLang="en-US" dirty="0"/>
              <a:t> 불리는 </a:t>
            </a:r>
            <a:r>
              <a:rPr lang="ko-KR" altLang="en-US" dirty="0">
                <a:solidFill>
                  <a:srgbClr val="FF0000"/>
                </a:solidFill>
              </a:rPr>
              <a:t>신경망의 기원이 되는 알고리즘</a:t>
            </a:r>
            <a:r>
              <a:rPr lang="ko-KR" altLang="en-US" dirty="0"/>
              <a:t>이기 때문에 중요하다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다수의 신호를 입력으로 받아 하나의 신호를 출력</a:t>
            </a:r>
            <a:endParaRPr lang="en-US" altLang="ko-KR" dirty="0"/>
          </a:p>
          <a:p>
            <a:pPr lvl="2"/>
            <a:r>
              <a:rPr lang="ko-KR" altLang="en-US" dirty="0" err="1"/>
              <a:t>신호란</a:t>
            </a:r>
            <a:r>
              <a:rPr lang="ko-KR" altLang="en-US" dirty="0"/>
              <a:t> 전류나 강물처럼 흐름이 있는 것으로 상상하면 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전류가 전선을 타고 흐르는 전자를 </a:t>
            </a:r>
            <a:r>
              <a:rPr lang="ko-KR" altLang="en-US" dirty="0" err="1"/>
              <a:t>내보내듯</a:t>
            </a:r>
            <a:r>
              <a:rPr lang="en-US" altLang="ko-KR" dirty="0"/>
              <a:t>, </a:t>
            </a:r>
            <a:r>
              <a:rPr lang="ko-KR" altLang="en-US" dirty="0" err="1"/>
              <a:t>퍼셉트론</a:t>
            </a:r>
            <a:r>
              <a:rPr lang="ko-KR" altLang="en-US" dirty="0"/>
              <a:t> 신호도 흐름을 만들고 정보를 앞으로 전달 </a:t>
            </a:r>
            <a:endParaRPr lang="en-US" altLang="ko-KR" dirty="0"/>
          </a:p>
          <a:p>
            <a:pPr lvl="2"/>
            <a:r>
              <a:rPr lang="ko-KR" altLang="en-US" dirty="0" err="1"/>
              <a:t>퍼셉트론</a:t>
            </a:r>
            <a:r>
              <a:rPr lang="ko-KR" altLang="en-US" dirty="0"/>
              <a:t> 신호는 흐른다</a:t>
            </a:r>
            <a:r>
              <a:rPr lang="en-US" altLang="ko-KR" dirty="0"/>
              <a:t>/</a:t>
            </a:r>
            <a:r>
              <a:rPr lang="ko-KR" altLang="en-US" dirty="0" err="1"/>
              <a:t>안흐른다</a:t>
            </a:r>
            <a:r>
              <a:rPr lang="ko-KR" altLang="en-US" dirty="0"/>
              <a:t> </a:t>
            </a:r>
            <a:r>
              <a:rPr lang="en-US" altLang="ko-KR" dirty="0"/>
              <a:t>(1 or 0)</a:t>
            </a:r>
            <a:r>
              <a:rPr lang="ko-KR" altLang="en-US" dirty="0"/>
              <a:t>의 두 가지 값만 가질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19D395-E030-46AF-95A6-D13DF0AE26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28F5F7-E538-46BC-B772-D4A099C1983D}"/>
              </a:ext>
            </a:extLst>
          </p:cNvPr>
          <p:cNvGrpSpPr/>
          <p:nvPr/>
        </p:nvGrpSpPr>
        <p:grpSpPr>
          <a:xfrm>
            <a:off x="1798889" y="3811998"/>
            <a:ext cx="2378576" cy="2057104"/>
            <a:chOff x="2390274" y="3160294"/>
            <a:chExt cx="2378576" cy="2057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DBF0293-C2C9-4FD7-AA4B-EFEE465E0BB9}"/>
                </a:ext>
              </a:extLst>
            </p:cNvPr>
            <p:cNvSpPr/>
            <p:nvPr/>
          </p:nvSpPr>
          <p:spPr>
            <a:xfrm>
              <a:off x="2390274" y="3160294"/>
              <a:ext cx="794085" cy="7940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X1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43F1B0E-915A-4EC0-A717-A49E503A6D4E}"/>
                </a:ext>
              </a:extLst>
            </p:cNvPr>
            <p:cNvSpPr/>
            <p:nvPr/>
          </p:nvSpPr>
          <p:spPr>
            <a:xfrm>
              <a:off x="2390274" y="4423313"/>
              <a:ext cx="794085" cy="7940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X2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16452B9-112F-45C6-B7DD-B87663D2F2D4}"/>
                </a:ext>
              </a:extLst>
            </p:cNvPr>
            <p:cNvSpPr/>
            <p:nvPr/>
          </p:nvSpPr>
          <p:spPr>
            <a:xfrm>
              <a:off x="3974765" y="3669036"/>
              <a:ext cx="794085" cy="7940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Y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5709C2E-7BF4-4942-BC6D-E2C02CF53CD1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184359" y="3557337"/>
              <a:ext cx="778041" cy="4932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2B91100-DB98-4BF5-878D-A1015F0DB50D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3184359" y="4050632"/>
              <a:ext cx="778041" cy="769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30B8F-1DE3-4F8A-BD4E-D486ACCA51EF}"/>
                </a:ext>
              </a:extLst>
            </p:cNvPr>
            <p:cNvSpPr txBox="1"/>
            <p:nvPr/>
          </p:nvSpPr>
          <p:spPr>
            <a:xfrm>
              <a:off x="3437022" y="3396916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w1</a:t>
              </a:r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076558-3E45-494E-B681-9A16A291BDB5}"/>
                </a:ext>
              </a:extLst>
            </p:cNvPr>
            <p:cNvSpPr txBox="1"/>
            <p:nvPr/>
          </p:nvSpPr>
          <p:spPr>
            <a:xfrm>
              <a:off x="3525254" y="4295269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w2</a:t>
              </a:r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3E56AC-DE86-479D-A3F8-D5EC62D27BB2}"/>
                  </a:ext>
                </a:extLst>
              </p:cNvPr>
              <p:cNvSpPr txBox="1"/>
              <p:nvPr/>
            </p:nvSpPr>
            <p:spPr>
              <a:xfrm>
                <a:off x="4550947" y="3799422"/>
                <a:ext cx="7223957" cy="1996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400" dirty="0"/>
                  <a:t>는 입력 신호 </a:t>
                </a:r>
                <a:endParaRPr lang="en-US" altLang="ko-KR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1400" dirty="0"/>
                  <a:t> 가중치를 의미 </a:t>
                </a:r>
                <a:endParaRPr lang="en-US" altLang="ko-KR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그림의 원은 뉴런 혹은 노드</a:t>
                </a:r>
                <a:endParaRPr lang="en-US" altLang="ko-KR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입력 신호가 뉴런에 보내질 때는 각각 고유한 가중치가 곱해진다</a:t>
                </a:r>
                <a:r>
                  <a:rPr lang="en-US" altLang="ko-KR" sz="1400" dirty="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뉴런에서 보내온 신호의 총합이 정해진 한계를 넘어설 때만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을 출력한다</a:t>
                </a:r>
                <a:r>
                  <a:rPr lang="en-US" altLang="ko-KR" sz="1400" dirty="0"/>
                  <a:t>.(</a:t>
                </a:r>
                <a:r>
                  <a:rPr lang="ko-KR" altLang="en-US" sz="1400" dirty="0"/>
                  <a:t>이를 뉴런이 </a:t>
                </a:r>
                <a:r>
                  <a:rPr lang="ko-KR" altLang="en-US" sz="1400" dirty="0" err="1"/>
                  <a:t>활성화한다라는</a:t>
                </a:r>
                <a:r>
                  <a:rPr lang="ko-KR" altLang="en-US" sz="1400" dirty="0"/>
                  <a:t> 표현을 하고 그 한계를 </a:t>
                </a:r>
                <a:r>
                  <a:rPr lang="ko-KR" altLang="en-US" sz="1400" dirty="0" err="1">
                    <a:solidFill>
                      <a:srgbClr val="FF0000"/>
                    </a:solidFill>
                  </a:rPr>
                  <a:t>임계값이라며</a:t>
                </a:r>
                <a:r>
                  <a:rPr lang="ko-KR" altLang="en-US" sz="1400" dirty="0">
                    <a:solidFill>
                      <a:srgbClr val="FF0000"/>
                    </a:solidFill>
                  </a:rPr>
                  <a:t> 하며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400" dirty="0"/>
                  <a:t>라 한다</a:t>
                </a:r>
                <a:r>
                  <a:rPr lang="en-US" altLang="ko-KR" sz="1400" dirty="0"/>
                  <a:t>.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3E56AC-DE86-479D-A3F8-D5EC62D2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947" y="3799422"/>
                <a:ext cx="7223957" cy="1996380"/>
              </a:xfrm>
              <a:prstGeom prst="rect">
                <a:avLst/>
              </a:prstGeom>
              <a:blipFill>
                <a:blip r:embed="rId2"/>
                <a:stretch>
                  <a:fillRect l="-169" b="-21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45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C45E8-BE26-4C35-B50E-9F02DD51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FEA44-4562-4524-AE70-8666AA4C1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F6B35C-18A1-4151-9AD7-CEB8AF8503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AAB215-579F-44AF-8B7A-258667C24920}"/>
              </a:ext>
            </a:extLst>
          </p:cNvPr>
          <p:cNvGrpSpPr/>
          <p:nvPr/>
        </p:nvGrpSpPr>
        <p:grpSpPr>
          <a:xfrm>
            <a:off x="657725" y="1134342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76C80FD-C7D5-4162-BF00-71807159D816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 0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 dirty="0"/>
                    <a:t> </a:t>
                  </a:r>
                  <a:r>
                    <a:rPr lang="en-US" altLang="ko-KR" dirty="0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 dirty="0"/>
                </a:p>
                <a:p>
                  <a:r>
                    <a:rPr lang="en-US" altLang="ko-KR" dirty="0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 dirty="0"/>
                    <a:t> </a:t>
                  </a:r>
                  <a:r>
                    <a:rPr lang="en-US" altLang="ko-KR" dirty="0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76C80FD-C7D5-4162-BF00-71807159D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E42FB3C9-C552-4C52-BC4F-E0F9E9FFB606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F85F19-27CD-4BEC-A609-74C37A421916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F85F19-27CD-4BEC-A609-74C37A421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537551-865C-49D9-A1BE-4B273A9FCC42}"/>
              </a:ext>
            </a:extLst>
          </p:cNvPr>
          <p:cNvSpPr txBox="1"/>
          <p:nvPr/>
        </p:nvSpPr>
        <p:spPr>
          <a:xfrm>
            <a:off x="994611" y="1918543"/>
            <a:ext cx="9440779" cy="7833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복수의 입력 신호 각각에 고유한 가중치를 부여하고</a:t>
            </a:r>
            <a:r>
              <a:rPr lang="en-US" altLang="ko-KR" sz="1600" dirty="0"/>
              <a:t>, </a:t>
            </a:r>
            <a:r>
              <a:rPr lang="ko-KR" altLang="en-US" sz="1600" dirty="0"/>
              <a:t>가중치는 각 신호가 결과에 주는 영향력을 조절하는 요소로 작용한다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즉 가중치가 클수록 신호가 그만큼 더 중요함을 의미한다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5246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E3E27-3BC1-40C6-B9DB-CD4F22EB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논리회로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E09FE-2771-4DE8-B7CE-063F61BA2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4F48D6-4060-4315-B4EC-51A33D991B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en-US" altLang="ko-KR"/>
              <a:t>AND </a:t>
            </a:r>
            <a:r>
              <a:rPr lang="ko-KR" altLang="en-US"/>
              <a:t>게이트</a:t>
            </a:r>
            <a:endParaRPr lang="en-US" altLang="ko-KR"/>
          </a:p>
          <a:p>
            <a:pPr lvl="1"/>
            <a:r>
              <a:rPr lang="en-US" altLang="ko-KR"/>
              <a:t>AND </a:t>
            </a:r>
            <a:r>
              <a:rPr lang="ko-KR" altLang="en-US"/>
              <a:t>게이트는 입력이 </a:t>
            </a:r>
            <a:r>
              <a:rPr lang="en-US" altLang="ko-KR"/>
              <a:t>2</a:t>
            </a:r>
            <a:r>
              <a:rPr lang="ko-KR" altLang="en-US"/>
              <a:t>개이고</a:t>
            </a:r>
            <a:r>
              <a:rPr lang="en-US" altLang="ko-KR"/>
              <a:t>, </a:t>
            </a:r>
            <a:r>
              <a:rPr lang="ko-KR" altLang="en-US"/>
              <a:t>출력은 </a:t>
            </a:r>
            <a:r>
              <a:rPr lang="en-US" altLang="ko-KR"/>
              <a:t>1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같은 입력 신호와 출력 신호의 대응 표를 진리표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295AAC-BE4D-41C9-92D2-0E7391F9F68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1FA55B-B9A1-4067-B8C2-F69DC5994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497222"/>
              </p:ext>
            </p:extLst>
          </p:nvPr>
        </p:nvGraphicFramePr>
        <p:xfrm>
          <a:off x="1494591" y="2315855"/>
          <a:ext cx="52511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0391ED7-A84F-4FF9-8D04-6A04021A0DB9}"/>
              </a:ext>
            </a:extLst>
          </p:cNvPr>
          <p:cNvGrpSpPr/>
          <p:nvPr/>
        </p:nvGrpSpPr>
        <p:grpSpPr>
          <a:xfrm>
            <a:off x="1494591" y="4591471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C426B3-C377-46B2-86E1-76C6DFE9A35C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C426B3-C377-46B2-86E1-76C6DFE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왼쪽 중괄호 8">
              <a:extLst>
                <a:ext uri="{FF2B5EF4-FFF2-40B4-BE49-F238E27FC236}">
                  <a16:creationId xmlns:a16="http://schemas.microsoft.com/office/drawing/2014/main" id="{7E9F94B6-DBDA-4B0F-ACF7-E943E48A7136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750A1E-E6F5-4D71-8467-CD41627ADEB8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750A1E-E6F5-4D71-8467-CD41627AD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DDFD062-2F59-4F0B-8A8A-C80DC01924F6}"/>
              </a:ext>
            </a:extLst>
          </p:cNvPr>
          <p:cNvCxnSpPr/>
          <p:nvPr/>
        </p:nvCxnSpPr>
        <p:spPr>
          <a:xfrm>
            <a:off x="5430253" y="4804611"/>
            <a:ext cx="131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460CAB-5947-4BF7-AD0B-14B550D18D1E}"/>
              </a:ext>
            </a:extLst>
          </p:cNvPr>
          <p:cNvSpPr txBox="1"/>
          <p:nvPr/>
        </p:nvSpPr>
        <p:spPr>
          <a:xfrm>
            <a:off x="6986337" y="4248182"/>
            <a:ext cx="3374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w1 : 0.5, w2 : 0.5, theta : 0.7</a:t>
            </a:r>
          </a:p>
          <a:p>
            <a:r>
              <a:rPr lang="en-US" altLang="ko-KR"/>
              <a:t>w1 : 0.5, w2 : 0.5, theta : 0.8</a:t>
            </a:r>
          </a:p>
          <a:p>
            <a:r>
              <a:rPr lang="en-US" altLang="ko-KR"/>
              <a:t>w1 : 1.0, w2 : 1.0, theta : 1.0</a:t>
            </a:r>
          </a:p>
          <a:p>
            <a:r>
              <a:rPr lang="en-US" altLang="ko-KR"/>
              <a:t>…. </a:t>
            </a:r>
          </a:p>
        </p:txBody>
      </p:sp>
    </p:spTree>
    <p:extLst>
      <p:ext uri="{BB962C8B-B14F-4D97-AF65-F5344CB8AC3E}">
        <p14:creationId xmlns:p14="http://schemas.microsoft.com/office/powerpoint/2010/main" val="29823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78BEE-99DE-4823-A973-59539458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논리회로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E5EA08-8EFA-42B8-9DA7-C88A2240D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4FFE45-0710-4FE6-B7C8-8F792C66F1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NAND </a:t>
            </a:r>
            <a:r>
              <a:rPr lang="ko-KR" altLang="en-US"/>
              <a:t>게이트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OR </a:t>
            </a:r>
            <a:r>
              <a:rPr lang="ko-KR" altLang="en-US"/>
              <a:t>게이트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ABF35-BF81-47BE-820A-5A4838B9F9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141E8-6F12-4527-905A-56FCFE48D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410296"/>
              </p:ext>
            </p:extLst>
          </p:nvPr>
        </p:nvGraphicFramePr>
        <p:xfrm>
          <a:off x="1022673" y="1544489"/>
          <a:ext cx="5251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E8ACD2-2AEF-4854-8E69-A6BC5E538C20}"/>
                  </a:ext>
                </a:extLst>
              </p:cNvPr>
              <p:cNvSpPr txBox="1"/>
              <p:nvPr/>
            </p:nvSpPr>
            <p:spPr>
              <a:xfrm>
                <a:off x="6944204" y="1942524"/>
                <a:ext cx="3128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 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E8ACD2-2AEF-4854-8E69-A6BC5E538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204" y="1942524"/>
                <a:ext cx="3128211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C56E64-727E-462C-86C1-87A20C45656E}"/>
              </a:ext>
            </a:extLst>
          </p:cNvPr>
          <p:cNvCxnSpPr/>
          <p:nvPr/>
        </p:nvCxnSpPr>
        <p:spPr>
          <a:xfrm>
            <a:off x="7357970" y="2990822"/>
            <a:ext cx="131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007758-7A22-4D82-9949-24C6994231EE}"/>
              </a:ext>
            </a:extLst>
          </p:cNvPr>
          <p:cNvSpPr txBox="1"/>
          <p:nvPr/>
        </p:nvSpPr>
        <p:spPr>
          <a:xfrm>
            <a:off x="6948897" y="3458580"/>
            <a:ext cx="337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w1 : (-0.5, -0.5, -0.7)</a:t>
            </a:r>
          </a:p>
          <a:p>
            <a:r>
              <a:rPr lang="en-US" altLang="ko-KR"/>
              <a:t>…. 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5885161-A249-4014-A2F5-6A8D0AF27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08387"/>
              </p:ext>
            </p:extLst>
          </p:nvPr>
        </p:nvGraphicFramePr>
        <p:xfrm>
          <a:off x="844884" y="4577538"/>
          <a:ext cx="5251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F941EA-9B9E-4588-8714-800BA0FB3052}"/>
                  </a:ext>
                </a:extLst>
              </p:cNvPr>
              <p:cNvSpPr txBox="1"/>
              <p:nvPr/>
            </p:nvSpPr>
            <p:spPr>
              <a:xfrm>
                <a:off x="6977502" y="4732173"/>
                <a:ext cx="3128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 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F941EA-9B9E-4588-8714-800BA0FB3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02" y="4732173"/>
                <a:ext cx="3128211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BE293E-40EF-4822-8556-7B0B72DE730C}"/>
              </a:ext>
            </a:extLst>
          </p:cNvPr>
          <p:cNvCxnSpPr/>
          <p:nvPr/>
        </p:nvCxnSpPr>
        <p:spPr>
          <a:xfrm>
            <a:off x="7558502" y="5522141"/>
            <a:ext cx="131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5FFB23-24E4-4A27-BF5F-8CA77B996357}"/>
              </a:ext>
            </a:extLst>
          </p:cNvPr>
          <p:cNvSpPr txBox="1"/>
          <p:nvPr/>
        </p:nvSpPr>
        <p:spPr>
          <a:xfrm>
            <a:off x="7067892" y="5609079"/>
            <a:ext cx="337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여전히 무수히 많다 </a:t>
            </a:r>
            <a:endParaRPr lang="en-US" altLang="ko-KR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523629-BCF3-4E1B-BA5D-2002B06B1194}"/>
              </a:ext>
            </a:extLst>
          </p:cNvPr>
          <p:cNvGrpSpPr/>
          <p:nvPr/>
        </p:nvGrpSpPr>
        <p:grpSpPr>
          <a:xfrm>
            <a:off x="5923978" y="616939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E6ED4A-BFBB-4EEB-A39D-3BEF6BD21A0B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C426B3-C377-46B2-86E1-76C6DFE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EF4F1BC5-76F9-4776-9167-6F5B05FF5677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6BAA4FF-586F-4BDC-8B03-7930643BB632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750A1E-E6F5-4D71-8467-CD41627AD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378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E67D7-37E0-4715-8292-FFAC4596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논리회로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65BFD-5DCE-4345-8754-B6AEA1DC5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D45ED2-3667-4383-AC21-3EBAE3067C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정리 </a:t>
            </a:r>
            <a:endParaRPr lang="en-US" altLang="ko-KR" dirty="0"/>
          </a:p>
          <a:p>
            <a:pPr lvl="1"/>
            <a:r>
              <a:rPr lang="ko-KR" altLang="en-US" dirty="0" err="1"/>
              <a:t>퍼셉트론으로</a:t>
            </a:r>
            <a:r>
              <a:rPr lang="ko-KR" altLang="en-US" dirty="0"/>
              <a:t> </a:t>
            </a:r>
            <a:r>
              <a:rPr lang="en-US" altLang="ko-KR" dirty="0"/>
              <a:t>AND, </a:t>
            </a:r>
            <a:r>
              <a:rPr lang="en-US" altLang="ko-KR" dirty="0" err="1"/>
              <a:t>NAND</a:t>
            </a:r>
            <a:r>
              <a:rPr lang="en-US" altLang="ko-KR" dirty="0"/>
              <a:t>, OR </a:t>
            </a:r>
            <a:r>
              <a:rPr lang="ko-KR" altLang="en-US" dirty="0"/>
              <a:t>논리 회로를 표현할 수 있음을 알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퍼셉트론의</a:t>
            </a:r>
            <a:r>
              <a:rPr lang="ko-KR" altLang="en-US" dirty="0">
                <a:solidFill>
                  <a:srgbClr val="FF0000"/>
                </a:solidFill>
              </a:rPr>
              <a:t> 구조는 </a:t>
            </a:r>
            <a:r>
              <a:rPr lang="en-US" altLang="ko-KR" dirty="0">
                <a:solidFill>
                  <a:srgbClr val="FF0000"/>
                </a:solidFill>
              </a:rPr>
              <a:t>AND, </a:t>
            </a:r>
            <a:r>
              <a:rPr lang="en-US" altLang="ko-KR" dirty="0" err="1">
                <a:solidFill>
                  <a:srgbClr val="FF0000"/>
                </a:solidFill>
              </a:rPr>
              <a:t>NAND</a:t>
            </a:r>
            <a:r>
              <a:rPr lang="en-US" altLang="ko-KR" dirty="0">
                <a:solidFill>
                  <a:srgbClr val="FF0000"/>
                </a:solidFill>
              </a:rPr>
              <a:t>, OR </a:t>
            </a:r>
            <a:r>
              <a:rPr lang="ko-KR" altLang="en-US" dirty="0">
                <a:solidFill>
                  <a:srgbClr val="FF0000"/>
                </a:solidFill>
              </a:rPr>
              <a:t>게이트 모두에서 똑같다는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세 가지 게이트에서 다른 것은 가중치와 </a:t>
            </a:r>
            <a:r>
              <a:rPr lang="ko-KR" altLang="en-US" dirty="0" err="1">
                <a:solidFill>
                  <a:schemeClr val="tx1"/>
                </a:solidFill>
              </a:rPr>
              <a:t>임계값</a:t>
            </a:r>
            <a:r>
              <a:rPr lang="ko-KR" altLang="en-US" dirty="0">
                <a:solidFill>
                  <a:schemeClr val="tx1"/>
                </a:solidFill>
              </a:rPr>
              <a:t> 즉 매개변수의 값 뿐이다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연기자가 다양한 배역을 연기하는 것처럼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똑같은 구조의 </a:t>
            </a:r>
            <a:r>
              <a:rPr lang="ko-KR" altLang="en-US" dirty="0" err="1">
                <a:solidFill>
                  <a:schemeClr val="tx1"/>
                </a:solidFill>
              </a:rPr>
              <a:t>퍼셉트론이</a:t>
            </a:r>
            <a:r>
              <a:rPr lang="ko-KR" altLang="en-US" dirty="0">
                <a:solidFill>
                  <a:schemeClr val="tx1"/>
                </a:solidFill>
              </a:rPr>
              <a:t> 매개변수의 값만 적절히 조정하면 </a:t>
            </a:r>
            <a:r>
              <a:rPr lang="en-US" altLang="ko-KR" dirty="0">
                <a:solidFill>
                  <a:schemeClr val="tx1"/>
                </a:solidFill>
              </a:rPr>
              <a:t>AND, </a:t>
            </a:r>
            <a:r>
              <a:rPr lang="en-US" altLang="ko-KR" dirty="0" err="1">
                <a:solidFill>
                  <a:schemeClr val="tx1"/>
                </a:solidFill>
              </a:rPr>
              <a:t>NAND</a:t>
            </a:r>
            <a:r>
              <a:rPr lang="en-US" altLang="ko-KR" dirty="0">
                <a:solidFill>
                  <a:schemeClr val="tx1"/>
                </a:solidFill>
              </a:rPr>
              <a:t>, OR</a:t>
            </a:r>
            <a:r>
              <a:rPr lang="ko-KR" altLang="en-US" dirty="0">
                <a:solidFill>
                  <a:schemeClr val="tx1"/>
                </a:solidFill>
              </a:rPr>
              <a:t>로 변신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DADA14-2E5B-4DF9-9AAC-C2EFB9C382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16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47995-3296-4CCE-9A67-6E1A7BCF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D96D30-C098-4DD9-AB33-8248E1837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0D1B6C5-3D6D-4D9F-AEE0-E08D85C2B3D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간단한 구현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가중치와 편향 도입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/>
                  <a:t>를 </a:t>
                </a:r>
                <a:r>
                  <a:rPr lang="en-US" altLang="ko-KR"/>
                  <a:t>-b</a:t>
                </a:r>
                <a:r>
                  <a:rPr lang="ko-KR" altLang="en-US"/>
                  <a:t>로 치환하면 퍼셉트론의 동작이 아래와 같다 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en-US" altLang="ko-KR"/>
                  <a:t>b</a:t>
                </a:r>
                <a:r>
                  <a:rPr lang="ko-KR" altLang="en-US"/>
                  <a:t>를 </a:t>
                </a:r>
                <a:r>
                  <a:rPr lang="en-US" altLang="ko-KR"/>
                  <a:t>bias(</a:t>
                </a:r>
                <a:r>
                  <a:rPr lang="ko-KR" altLang="en-US"/>
                  <a:t>편향</a:t>
                </a:r>
                <a:r>
                  <a:rPr lang="en-US" altLang="ko-KR"/>
                  <a:t>)</a:t>
                </a:r>
                <a:r>
                  <a:rPr lang="ko-KR" altLang="en-US"/>
                  <a:t>이라고 하며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/>
                  <a:t> 그대로 가중치이다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퍼셉트론은 입력 신호에 가중치를 곱한 값과 편향을 합하여</a:t>
                </a:r>
                <a:r>
                  <a:rPr lang="en-US" altLang="ko-KR"/>
                  <a:t>, </a:t>
                </a:r>
              </a:p>
              <a:p>
                <a:pPr lvl="1"/>
                <a:r>
                  <a:rPr lang="ko-KR" altLang="en-US"/>
                  <a:t>그 값이 </a:t>
                </a:r>
                <a:r>
                  <a:rPr lang="en-US" altLang="ko-KR"/>
                  <a:t>0</a:t>
                </a:r>
                <a:r>
                  <a:rPr lang="ko-KR" altLang="en-US"/>
                  <a:t>을 넘으면 </a:t>
                </a:r>
                <a:r>
                  <a:rPr lang="en-US" altLang="ko-KR"/>
                  <a:t>1</a:t>
                </a:r>
                <a:r>
                  <a:rPr lang="ko-KR" altLang="en-US"/>
                  <a:t>을 출력 그렇지 않으면 </a:t>
                </a:r>
                <a:r>
                  <a:rPr lang="en-US" altLang="ko-KR"/>
                  <a:t>0</a:t>
                </a:r>
                <a:r>
                  <a:rPr lang="ko-KR" altLang="en-US"/>
                  <a:t>을 출력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0D1B6C5-3D6D-4D9F-AEE0-E08D85C2B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  <a:blipFill>
                <a:blip r:embed="rId2"/>
                <a:stretch>
                  <a:fillRect l="-332" t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4CFA70-3386-4507-A268-00AC6025BF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AB32A-946C-41B3-A862-6A109005A2DC}"/>
              </a:ext>
            </a:extLst>
          </p:cNvPr>
          <p:cNvSpPr txBox="1"/>
          <p:nvPr/>
        </p:nvSpPr>
        <p:spPr>
          <a:xfrm>
            <a:off x="6559884" y="4316749"/>
            <a:ext cx="37886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def AND(x1, x2):</a:t>
            </a:r>
          </a:p>
          <a:p>
            <a:pPr lvl="1"/>
            <a:r>
              <a:rPr lang="en-US" altLang="ko-KR" sz="1400"/>
              <a:t>x = np.array([x1, x2])</a:t>
            </a:r>
          </a:p>
          <a:p>
            <a:pPr lvl="1"/>
            <a:r>
              <a:rPr lang="en-US" altLang="ko-KR" sz="1400"/>
              <a:t>w = np.array([0.5, 0.5])</a:t>
            </a:r>
          </a:p>
          <a:p>
            <a:pPr lvl="1"/>
            <a:r>
              <a:rPr lang="en-US" altLang="ko-KR" sz="1400"/>
              <a:t>b = -0.7</a:t>
            </a:r>
          </a:p>
          <a:p>
            <a:pPr lvl="1"/>
            <a:r>
              <a:rPr lang="en-US" altLang="ko-KR" sz="1400"/>
              <a:t>tmp = np.sum(w*x) + b</a:t>
            </a:r>
          </a:p>
          <a:p>
            <a:pPr lvl="1"/>
            <a:r>
              <a:rPr lang="en-US" altLang="ko-KR" sz="1400"/>
              <a:t>if tmp &lt;= 0:</a:t>
            </a:r>
          </a:p>
          <a:p>
            <a:pPr lvl="1"/>
            <a:r>
              <a:rPr lang="en-US" altLang="ko-KR" sz="1400"/>
              <a:t>	return 0</a:t>
            </a:r>
          </a:p>
          <a:p>
            <a:pPr lvl="1"/>
            <a:r>
              <a:rPr lang="en-US" altLang="ko-KR" sz="1400"/>
              <a:t>else:</a:t>
            </a:r>
          </a:p>
          <a:p>
            <a:pPr lvl="1"/>
            <a:r>
              <a:rPr lang="en-US" altLang="ko-KR" sz="1400"/>
              <a:t>	return 1</a:t>
            </a:r>
          </a:p>
          <a:p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635C3-54B1-41DE-A72E-AF7DEBBB9869}"/>
              </a:ext>
            </a:extLst>
          </p:cNvPr>
          <p:cNvSpPr txBox="1"/>
          <p:nvPr/>
        </p:nvSpPr>
        <p:spPr>
          <a:xfrm>
            <a:off x="4950331" y="1647581"/>
            <a:ext cx="1751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AND(0, 0)</a:t>
            </a:r>
          </a:p>
          <a:p>
            <a:r>
              <a:rPr lang="en-US" altLang="ko-KR"/>
              <a:t>AND(1, 0)</a:t>
            </a:r>
          </a:p>
          <a:p>
            <a:r>
              <a:rPr lang="en-US" altLang="ko-KR"/>
              <a:t>AND(0, 1)</a:t>
            </a:r>
          </a:p>
          <a:p>
            <a:r>
              <a:rPr lang="en-US" altLang="ko-KR"/>
              <a:t>AND(1, 1)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A00D6D-4696-483A-A4CD-55F35A1F62F3}"/>
              </a:ext>
            </a:extLst>
          </p:cNvPr>
          <p:cNvGrpSpPr/>
          <p:nvPr/>
        </p:nvGrpSpPr>
        <p:grpSpPr>
          <a:xfrm>
            <a:off x="1843504" y="4520862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2814E4-9D78-4EF4-926C-9DA6646D9AED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2814E4-9D78-4EF4-926C-9DA6646D9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12D50512-F39B-46B3-8920-D339475E28EA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200800B-74A4-4BE1-95E2-58A6DE8AA4B7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200800B-74A4-4BE1-95E2-58A6DE8AA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AB0D8E1-F149-45F5-A7B5-C00DBD0A0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79" y="1690807"/>
            <a:ext cx="3210373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E51ACA-F2D1-4CF9-B220-262472AD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 Learning</a:t>
            </a:r>
            <a:r>
              <a:rPr lang="ko-KR" altLang="en-US"/>
              <a:t>의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D943BC-A253-454F-ACBD-A10643D7A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FA2169-FC44-4DB4-A744-28E773C4CD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Deep Neural Network (DNN - </a:t>
            </a:r>
            <a:r>
              <a:rPr lang="ko-KR" altLang="en-US" dirty="0"/>
              <a:t>심층신경망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상호 연결된 뉴런으로 이루어진 광활한 인간 두뇌 네트워크를 흉내 내는 방식으로 시작 </a:t>
            </a:r>
            <a:endParaRPr lang="en-US" altLang="ko-KR" dirty="0"/>
          </a:p>
          <a:p>
            <a:pPr lvl="1"/>
            <a:r>
              <a:rPr lang="ko-KR" altLang="en-US" dirty="0" err="1"/>
              <a:t>딥러닝에서는</a:t>
            </a:r>
            <a:r>
              <a:rPr lang="ko-KR" altLang="en-US" dirty="0"/>
              <a:t> 수백만 개의 데이터를 뉴런의 입력으로 밀어 넣고 이 </a:t>
            </a:r>
            <a:r>
              <a:rPr lang="ko-KR" altLang="en-US" dirty="0" err="1"/>
              <a:t>입력으로부터</a:t>
            </a:r>
            <a:r>
              <a:rPr lang="ko-KR" altLang="en-US" dirty="0"/>
              <a:t> 패턴을 찾아낼 수 있도록 학습</a:t>
            </a:r>
            <a:endParaRPr lang="en-US" altLang="ko-KR" dirty="0"/>
          </a:p>
          <a:p>
            <a:pPr lvl="1"/>
            <a:r>
              <a:rPr lang="ko-KR" altLang="en-US" dirty="0"/>
              <a:t>이미지의 픽셀 값 같은 입력 값을 받아 이미지의 모양이나 가장자리 같은 고수준 특징을 추출하여 입력 값을 적당한 형태로 변환 </a:t>
            </a:r>
            <a:endParaRPr lang="en-US" altLang="ko-KR" dirty="0"/>
          </a:p>
          <a:p>
            <a:pPr lvl="1"/>
            <a:r>
              <a:rPr lang="ko-KR" altLang="en-US" dirty="0"/>
              <a:t>정보에 담긴 단서를 바탕으로 복잡한 의미에서 패턴을 찾아서 이미지 분류 같은 문제도 분류</a:t>
            </a:r>
            <a:endParaRPr lang="en-US" altLang="ko-KR" dirty="0"/>
          </a:p>
          <a:p>
            <a:pPr lvl="1"/>
            <a:r>
              <a:rPr lang="ko-KR" altLang="en-US" dirty="0"/>
              <a:t>데이터의 표현을 자동으로 구성하는 능력은 전통적인 </a:t>
            </a:r>
            <a:r>
              <a:rPr lang="ko-KR" altLang="en-US" dirty="0" err="1"/>
              <a:t>머신러닝과</a:t>
            </a:r>
            <a:r>
              <a:rPr lang="ko-KR" altLang="en-US" dirty="0"/>
              <a:t> 비교했을 때 </a:t>
            </a:r>
            <a:r>
              <a:rPr lang="en-US" altLang="ko-KR" dirty="0"/>
              <a:t>DNN</a:t>
            </a:r>
            <a:r>
              <a:rPr lang="ko-KR" altLang="en-US" dirty="0"/>
              <a:t>의 핵심적인 강점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Tensorflow</a:t>
            </a:r>
            <a:endParaRPr lang="en-US" altLang="ko-KR" dirty="0"/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 아파치 </a:t>
            </a:r>
            <a:r>
              <a:rPr lang="en-US" altLang="ko-KR" dirty="0"/>
              <a:t>2.0 </a:t>
            </a:r>
            <a:r>
              <a:rPr lang="ko-KR" altLang="en-US" dirty="0"/>
              <a:t>라이선스를 사용하여 오픈소스 </a:t>
            </a:r>
            <a:r>
              <a:rPr lang="ko-KR" altLang="en-US" dirty="0" err="1"/>
              <a:t>프레임위크로</a:t>
            </a:r>
            <a:r>
              <a:rPr lang="ko-KR" altLang="en-US" dirty="0"/>
              <a:t> 공개</a:t>
            </a:r>
            <a:endParaRPr lang="en-US" altLang="ko-KR" dirty="0"/>
          </a:p>
          <a:p>
            <a:pPr lvl="1"/>
            <a:r>
              <a:rPr lang="ko-KR" altLang="en-US" dirty="0"/>
              <a:t>구글의 내부 프로젝트로 그치지 않고 일순간에 산업 현장에 채택</a:t>
            </a:r>
            <a:endParaRPr lang="en-US" altLang="ko-KR" dirty="0"/>
          </a:p>
          <a:p>
            <a:pPr lvl="1"/>
            <a:r>
              <a:rPr lang="en-US" altLang="ko-KR" dirty="0"/>
              <a:t>Tensor</a:t>
            </a:r>
            <a:r>
              <a:rPr lang="ko-KR" altLang="en-US" dirty="0"/>
              <a:t>는 </a:t>
            </a:r>
            <a:r>
              <a:rPr lang="ko-KR" altLang="en-US" dirty="0" err="1"/>
              <a:t>딥러닝에서</a:t>
            </a:r>
            <a:r>
              <a:rPr lang="ko-KR" altLang="en-US" dirty="0"/>
              <a:t> 데이터를 표현하는 일반적인 방법</a:t>
            </a:r>
            <a:endParaRPr lang="en-US" altLang="ko-KR" dirty="0"/>
          </a:p>
          <a:p>
            <a:pPr lvl="2"/>
            <a:r>
              <a:rPr lang="ko-KR" altLang="en-US" dirty="0"/>
              <a:t>행렬로 표현할 수 있는 </a:t>
            </a:r>
            <a:r>
              <a:rPr lang="en-US" altLang="ko-KR" dirty="0"/>
              <a:t>2</a:t>
            </a:r>
            <a:r>
              <a:rPr lang="ko-KR" altLang="en-US" dirty="0"/>
              <a:t>차원 테이블을 높은 차원으로 확장한 다차원 배열에 불과</a:t>
            </a:r>
            <a:endParaRPr lang="en-US" altLang="ko-KR" dirty="0"/>
          </a:p>
          <a:p>
            <a:pPr lvl="1"/>
            <a:r>
              <a:rPr lang="en-US" altLang="ko-KR" dirty="0" err="1"/>
              <a:t>Tensorflow</a:t>
            </a:r>
            <a:r>
              <a:rPr lang="ko-KR" altLang="en-US" dirty="0"/>
              <a:t> 계산은 데이터 흐름 그래프로 처리된다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Tensorflow</a:t>
            </a:r>
            <a:r>
              <a:rPr lang="ko-KR" altLang="en-US" dirty="0"/>
              <a:t>의 내부는 </a:t>
            </a:r>
            <a:r>
              <a:rPr lang="en-US" altLang="ko-KR" dirty="0"/>
              <a:t>C++</a:t>
            </a:r>
            <a:r>
              <a:rPr lang="ko-KR" altLang="en-US" dirty="0"/>
              <a:t>로 구현되어 있으며 연산 그래프를 표현하고 실행하기 위한 고수준 언어 인터페이스를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63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376E-6D7F-461C-BE12-180985F8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1162-18A5-43C3-B6BF-15B763641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7587961-C9E9-45F5-BB28-CE0A058794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가중치와 편향 구현하기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다른 기능을 한다는 점을 주의 </a:t>
                </a:r>
                <a:endParaRPr lang="en-US" altLang="ko-KR"/>
              </a:p>
              <a:p>
                <a:pPr lvl="1"/>
                <a:r>
                  <a:rPr lang="ko-KR" altLang="en-US"/>
                  <a:t>구체적으로 말하면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/>
                  <a:t> 각 입력 신호가 결과에 주는 영향력을 조절하는 매개변수이며 </a:t>
                </a:r>
                <a:endParaRPr lang="en-US" altLang="ko-KR"/>
              </a:p>
              <a:p>
                <a:pPr lvl="1"/>
                <a:r>
                  <a:rPr lang="en-US" altLang="ko-KR">
                    <a:solidFill>
                      <a:srgbClr val="FF0000"/>
                    </a:solidFill>
                  </a:rPr>
                  <a:t>bias(</a:t>
                </a:r>
                <a:r>
                  <a:rPr lang="ko-KR" altLang="en-US">
                    <a:solidFill>
                      <a:srgbClr val="FF0000"/>
                    </a:solidFill>
                  </a:rPr>
                  <a:t>편향</a:t>
                </a:r>
                <a:r>
                  <a:rPr lang="en-US" altLang="ko-KR">
                    <a:solidFill>
                      <a:srgbClr val="FF0000"/>
                    </a:solidFill>
                  </a:rPr>
                  <a:t>)</a:t>
                </a:r>
                <a:r>
                  <a:rPr lang="ko-KR" altLang="en-US">
                    <a:solidFill>
                      <a:srgbClr val="FF0000"/>
                    </a:solidFill>
                  </a:rPr>
                  <a:t>은 뉴런이 얼마나 쉽게 활성화</a:t>
                </a:r>
                <a:r>
                  <a:rPr lang="en-US" altLang="ko-KR">
                    <a:solidFill>
                      <a:srgbClr val="FF0000"/>
                    </a:solidFill>
                  </a:rPr>
                  <a:t>(</a:t>
                </a:r>
                <a:r>
                  <a:rPr lang="ko-KR" altLang="en-US">
                    <a:solidFill>
                      <a:srgbClr val="FF0000"/>
                    </a:solidFill>
                  </a:rPr>
                  <a:t>결과로 </a:t>
                </a: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</a:rPr>
                  <a:t>을 출력</a:t>
                </a:r>
                <a:r>
                  <a:rPr lang="en-US" altLang="ko-KR">
                    <a:solidFill>
                      <a:srgbClr val="FF0000"/>
                    </a:solidFill>
                  </a:rPr>
                  <a:t>) </a:t>
                </a:r>
                <a:r>
                  <a:rPr lang="ko-KR" altLang="en-US">
                    <a:solidFill>
                      <a:srgbClr val="FF0000"/>
                    </a:solidFill>
                  </a:rPr>
                  <a:t>하느냐를 조정하는 매개변수 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altLang="ko-KR"/>
                  <a:t>b</a:t>
                </a:r>
                <a:r>
                  <a:rPr lang="ko-KR" altLang="en-US"/>
                  <a:t>가 </a:t>
                </a:r>
                <a:r>
                  <a:rPr lang="en-US" altLang="ko-KR"/>
                  <a:t>-0.1</a:t>
                </a:r>
                <a:r>
                  <a:rPr lang="ko-KR" altLang="en-US"/>
                  <a:t>이면 각 입력 신호에 가중치를 곱한 값들의 합이 </a:t>
                </a:r>
                <a:r>
                  <a:rPr lang="en-US" altLang="ko-KR"/>
                  <a:t>0.1</a:t>
                </a:r>
                <a:r>
                  <a:rPr lang="ko-KR" altLang="en-US"/>
                  <a:t>을 초과할 때만 뉴런이 활성화 </a:t>
                </a:r>
                <a:endParaRPr lang="en-US" altLang="ko-KR"/>
              </a:p>
              <a:p>
                <a:pPr lvl="2"/>
                <a:r>
                  <a:rPr lang="en-US" altLang="ko-KR"/>
                  <a:t>b</a:t>
                </a:r>
                <a:r>
                  <a:rPr lang="ko-KR" altLang="en-US"/>
                  <a:t>가 </a:t>
                </a:r>
                <a:r>
                  <a:rPr lang="en-US" altLang="ko-KR"/>
                  <a:t>-20.0</a:t>
                </a:r>
                <a:r>
                  <a:rPr lang="ko-KR" altLang="en-US"/>
                  <a:t>이면 각 입력 신호에 가중치를 곱한 값들의 합이 </a:t>
                </a:r>
                <a:r>
                  <a:rPr lang="en-US" altLang="ko-KR"/>
                  <a:t>20.0</a:t>
                </a:r>
                <a:r>
                  <a:rPr lang="ko-KR" altLang="en-US"/>
                  <a:t>을 넘지 않으면 뉴런은 활성화하지 않는다</a:t>
                </a:r>
                <a:r>
                  <a:rPr lang="en-US" altLang="ko-KR"/>
                  <a:t>. </a:t>
                </a:r>
              </a:p>
              <a:p>
                <a:pPr lvl="2"/>
                <a:endParaRPr lang="en-US" altLang="ko-KR"/>
              </a:p>
              <a:p>
                <a:r>
                  <a:rPr lang="en-US" altLang="ko-KR"/>
                  <a:t>NAND  / OR</a:t>
                </a: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7587961-C9E9-45F5-BB28-CE0A05879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E3DB1C-1E68-4DEB-8F7D-D8358BFDB1B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6F6DE-F079-439A-846C-4234FB7797C2}"/>
              </a:ext>
            </a:extLst>
          </p:cNvPr>
          <p:cNvSpPr txBox="1"/>
          <p:nvPr/>
        </p:nvSpPr>
        <p:spPr>
          <a:xfrm>
            <a:off x="914400" y="4152984"/>
            <a:ext cx="47083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def NAND(x1, x2):</a:t>
            </a:r>
          </a:p>
          <a:p>
            <a:r>
              <a:rPr lang="en-US" altLang="ko-KR" sz="1400"/>
              <a:t>	x = np.array([x1, x2])</a:t>
            </a:r>
          </a:p>
          <a:p>
            <a:r>
              <a:rPr lang="en-US" altLang="ko-KR" sz="1400"/>
              <a:t>	w = np.array([-0.5, -0.5])</a:t>
            </a:r>
          </a:p>
          <a:p>
            <a:r>
              <a:rPr lang="en-US" altLang="ko-KR" sz="1400"/>
              <a:t>	b = 0.7</a:t>
            </a:r>
          </a:p>
          <a:p>
            <a:r>
              <a:rPr lang="en-US" altLang="ko-KR" sz="1400"/>
              <a:t>	tmp = np.sum(w*x) + b</a:t>
            </a:r>
          </a:p>
          <a:p>
            <a:r>
              <a:rPr lang="en-US" altLang="ko-KR" sz="1400"/>
              <a:t>	if tmp &lt;= 0:</a:t>
            </a:r>
          </a:p>
          <a:p>
            <a:r>
              <a:rPr lang="en-US" altLang="ko-KR" sz="1400"/>
              <a:t>		return 0</a:t>
            </a:r>
          </a:p>
          <a:p>
            <a:r>
              <a:rPr lang="en-US" altLang="ko-KR" sz="1400"/>
              <a:t>	else:</a:t>
            </a:r>
          </a:p>
          <a:p>
            <a:r>
              <a:rPr lang="en-US" altLang="ko-KR" sz="1400"/>
              <a:t>		return 1</a:t>
            </a:r>
          </a:p>
          <a:p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1BD2A-B672-46CA-BD00-F2D151720A1B}"/>
              </a:ext>
            </a:extLst>
          </p:cNvPr>
          <p:cNvSpPr txBox="1"/>
          <p:nvPr/>
        </p:nvSpPr>
        <p:spPr>
          <a:xfrm>
            <a:off x="5382126" y="4194448"/>
            <a:ext cx="47083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def OR(x1, x2):</a:t>
            </a:r>
          </a:p>
          <a:p>
            <a:pPr lvl="1"/>
            <a:r>
              <a:rPr lang="en-US" altLang="ko-KR" sz="1400"/>
              <a:t>x = np.array([x1, x2])</a:t>
            </a:r>
          </a:p>
          <a:p>
            <a:pPr lvl="1"/>
            <a:r>
              <a:rPr lang="en-US" altLang="ko-KR" sz="1400"/>
              <a:t>w = np.array([0.5, 0.5])</a:t>
            </a:r>
          </a:p>
          <a:p>
            <a:pPr lvl="1"/>
            <a:r>
              <a:rPr lang="en-US" altLang="ko-KR" sz="1400"/>
              <a:t>b = -0.2</a:t>
            </a:r>
          </a:p>
          <a:p>
            <a:pPr lvl="1"/>
            <a:r>
              <a:rPr lang="en-US" altLang="ko-KR" sz="1400"/>
              <a:t>tmp = np.sum(w*x) + b</a:t>
            </a:r>
          </a:p>
          <a:p>
            <a:r>
              <a:rPr lang="en-US" altLang="ko-KR" sz="1400"/>
              <a:t>        if tmp &lt;= 0:</a:t>
            </a:r>
          </a:p>
          <a:p>
            <a:r>
              <a:rPr lang="en-US" altLang="ko-KR" sz="1400"/>
              <a:t>	return 0</a:t>
            </a:r>
          </a:p>
          <a:p>
            <a:r>
              <a:rPr lang="en-US" altLang="ko-KR" sz="1400"/>
              <a:t>       else:</a:t>
            </a:r>
          </a:p>
          <a:p>
            <a:r>
              <a:rPr lang="en-US" altLang="ko-KR" sz="1400"/>
              <a:t>	return 1</a:t>
            </a:r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2466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DB53F-68D6-4951-86E3-F367C8C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퍼셉트론의 한계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5D1D2C-22D9-47FD-AC69-2EB356145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73145A8-0D67-4A4E-8E00-741D892E2E9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XOR </a:t>
                </a:r>
                <a:r>
                  <a:rPr lang="ko-KR" altLang="en-US"/>
                  <a:t>게이트</a:t>
                </a:r>
                <a:endParaRPr lang="en-US" altLang="ko-KR"/>
              </a:p>
              <a:p>
                <a:pPr lvl="1"/>
                <a:r>
                  <a:rPr lang="en-US" altLang="ko-KR"/>
                  <a:t>XOR </a:t>
                </a:r>
                <a:r>
                  <a:rPr lang="ko-KR" altLang="en-US"/>
                  <a:t>게이트는 배타적 논리합이라는 논리 회로이다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중</m:t>
                    </m:r>
                  </m:oMath>
                </a14:m>
                <a:r>
                  <a:rPr lang="ko-KR" altLang="en-US"/>
                  <a:t> 한쪽이 </a:t>
                </a:r>
                <a:r>
                  <a:rPr lang="en-US" altLang="ko-KR"/>
                  <a:t>1</a:t>
                </a:r>
                <a:r>
                  <a:rPr lang="ko-KR" altLang="en-US"/>
                  <a:t>일 때만 </a:t>
                </a:r>
                <a:r>
                  <a:rPr lang="en-US" altLang="ko-KR"/>
                  <a:t>1</a:t>
                </a:r>
                <a:r>
                  <a:rPr lang="ko-KR" altLang="en-US"/>
                  <a:t>을 출력한다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73145A8-0D67-4A4E-8E00-741D892E2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72D1F6-5425-4E24-9B9D-8A6FC4CC4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73168E-40E4-4B1C-9410-8670CB7F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9764"/>
              </p:ext>
            </p:extLst>
          </p:nvPr>
        </p:nvGraphicFramePr>
        <p:xfrm>
          <a:off x="1487894" y="2386700"/>
          <a:ext cx="5251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400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AF96C-41BF-40BD-9A6C-5DD59291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퍼셉트론의 한계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28F815-CA72-49CD-8EB7-CA21C94A1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8DAA03-633B-43BF-9F96-A793168FEA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퍼셉트론의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E73D8C-83A5-4179-BABA-A65C2274F8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E75BAD-12AC-4213-AE33-CF19AE6C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76" y="2069853"/>
            <a:ext cx="3047429" cy="3040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A1F62-E217-4422-9B1C-DA42AA742A38}"/>
              </a:ext>
            </a:extLst>
          </p:cNvPr>
          <p:cNvSpPr txBox="1"/>
          <p:nvPr/>
        </p:nvSpPr>
        <p:spPr>
          <a:xfrm>
            <a:off x="545435" y="5037221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OR </a:t>
            </a:r>
            <a:r>
              <a:rPr lang="ko-KR" altLang="en-US"/>
              <a:t>게이트 출력 값 </a:t>
            </a:r>
            <a:r>
              <a:rPr lang="en-US" altLang="ko-KR">
                <a:sym typeface="Wingdings" panose="05000000000000000000" pitchFamily="2" charset="2"/>
              </a:rPr>
              <a:t> 0</a:t>
            </a:r>
            <a:r>
              <a:rPr lang="ko-KR" altLang="en-US">
                <a:sym typeface="Wingdings" panose="05000000000000000000" pitchFamily="2" charset="2"/>
              </a:rPr>
              <a:t>을 원</a:t>
            </a:r>
            <a:r>
              <a:rPr lang="en-US" altLang="ko-KR">
                <a:sym typeface="Wingdings" panose="05000000000000000000" pitchFamily="2" charset="2"/>
              </a:rPr>
              <a:t>, 1</a:t>
            </a:r>
            <a:r>
              <a:rPr lang="ko-KR" altLang="en-US">
                <a:sym typeface="Wingdings" panose="05000000000000000000" pitchFamily="2" charset="2"/>
              </a:rPr>
              <a:t>을 삼각형으로 표시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045637-9CC7-41B4-BFFA-86BC57E5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03" y="1760774"/>
            <a:ext cx="3552140" cy="322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4305D-BF99-49F0-BD32-3019317D6244}"/>
              </a:ext>
            </a:extLst>
          </p:cNvPr>
          <p:cNvSpPr txBox="1"/>
          <p:nvPr/>
        </p:nvSpPr>
        <p:spPr>
          <a:xfrm>
            <a:off x="7314840" y="5037221"/>
            <a:ext cx="315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XOR </a:t>
            </a:r>
            <a:r>
              <a:rPr lang="ko-KR" altLang="en-US" dirty="0"/>
              <a:t>게이트 출력 값 </a:t>
            </a:r>
            <a:r>
              <a:rPr lang="ko-KR" altLang="en-US" dirty="0">
                <a:sym typeface="Wingdings" panose="05000000000000000000" pitchFamily="2" charset="2"/>
              </a:rPr>
              <a:t>구분은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319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0749-504B-4D2F-962B-E5E37C1B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XOR </a:t>
            </a:r>
            <a:r>
              <a:rPr lang="ko-KR" altLang="en-US"/>
              <a:t>게이트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94E54-792D-4032-9332-55B35ECAA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8C2E1E-8B47-4340-B167-B13BA225E1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XOR </a:t>
            </a:r>
            <a:r>
              <a:rPr lang="ko-KR" altLang="en-US" dirty="0"/>
              <a:t>한계</a:t>
            </a:r>
            <a:endParaRPr lang="en-US" altLang="ko-KR" dirty="0"/>
          </a:p>
          <a:p>
            <a:pPr lvl="1"/>
            <a:r>
              <a:rPr lang="ko-KR" altLang="en-US" dirty="0" err="1"/>
              <a:t>퍼셉트론은</a:t>
            </a:r>
            <a:r>
              <a:rPr lang="ko-KR" altLang="en-US" dirty="0"/>
              <a:t> 직선 하나로 나눈 영역만 표현할 수 있는 한계가 존재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옆 그림과 같이 곡선은 표현할 수 없다는 것 </a:t>
            </a:r>
            <a:endParaRPr lang="en-US" altLang="ko-KR" dirty="0"/>
          </a:p>
          <a:p>
            <a:pPr lvl="1"/>
            <a:r>
              <a:rPr lang="ko-KR" altLang="en-US" dirty="0"/>
              <a:t>곡선의 영역을 비선형 영역</a:t>
            </a:r>
            <a:r>
              <a:rPr lang="en-US" altLang="ko-KR" dirty="0"/>
              <a:t>, </a:t>
            </a:r>
            <a:r>
              <a:rPr lang="ko-KR" altLang="en-US" dirty="0"/>
              <a:t>직성의 영역을 선형 영역이라고 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다층 </a:t>
            </a:r>
            <a:r>
              <a:rPr lang="ko-KR" altLang="en-US" dirty="0" err="1"/>
              <a:t>퍼셉트론으로는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층을 쌓아</a:t>
            </a:r>
            <a:r>
              <a:rPr lang="en-US" altLang="ko-KR" dirty="0"/>
              <a:t>(</a:t>
            </a:r>
            <a:r>
              <a:rPr lang="ko-KR" altLang="en-US" dirty="0"/>
              <a:t>조합하여</a:t>
            </a:r>
            <a:r>
              <a:rPr lang="en-US" altLang="ko-KR" dirty="0"/>
              <a:t>)</a:t>
            </a:r>
            <a:r>
              <a:rPr lang="ko-KR" altLang="en-US" dirty="0"/>
              <a:t> 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만들 수 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0EE35F-71A9-4DA4-8747-CB61C510A4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B9D5E3-1B7F-4FA9-A418-E240A5B2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0" y="1387642"/>
            <a:ext cx="3396232" cy="30307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CD0960-0308-4100-AEAF-1DFD4CA7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08" y="3910425"/>
            <a:ext cx="3873819" cy="11323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097613-D612-4B84-8FBC-F7426C9C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28" y="5133068"/>
            <a:ext cx="3397493" cy="107944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C3210EC-C532-4138-836E-92F007288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29250"/>
              </p:ext>
            </p:extLst>
          </p:nvPr>
        </p:nvGraphicFramePr>
        <p:xfrm>
          <a:off x="7080250" y="4482911"/>
          <a:ext cx="4064000" cy="1991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408817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842844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79177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128988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7455301"/>
                    </a:ext>
                  </a:extLst>
                </a:gridCol>
              </a:tblGrid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4992944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345082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415758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81262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54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21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E7704-57CD-4B30-9B69-6BC4C682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XOR </a:t>
            </a:r>
            <a:r>
              <a:rPr lang="ko-KR" altLang="en-US"/>
              <a:t>게이트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BFE94-9751-4B6F-B0D9-A56B6819F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2C9777-1B92-465A-8641-6E4A9E1812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XOR </a:t>
            </a:r>
            <a:r>
              <a:rPr lang="ko-KR" altLang="en-US" dirty="0"/>
              <a:t>게이트 구현</a:t>
            </a:r>
            <a:endParaRPr lang="en-US" altLang="ko-KR" dirty="0"/>
          </a:p>
          <a:p>
            <a:pPr lvl="1"/>
            <a:r>
              <a:rPr lang="ko-KR" altLang="en-US" dirty="0" err="1"/>
              <a:t>파이썬으로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XOR</a:t>
            </a:r>
            <a:r>
              <a:rPr lang="ko-KR" altLang="en-US" dirty="0"/>
              <a:t>의 </a:t>
            </a:r>
            <a:r>
              <a:rPr lang="ko-KR" altLang="en-US" dirty="0" err="1"/>
              <a:t>퍼셉트론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XOR</a:t>
            </a:r>
            <a:r>
              <a:rPr lang="ko-KR" altLang="en-US" dirty="0"/>
              <a:t>는 다층 구조의 네트워크이다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왼쪽부터 차례로 </a:t>
            </a:r>
            <a:r>
              <a:rPr lang="en-US" altLang="ko-KR" dirty="0"/>
              <a:t>0</a:t>
            </a:r>
            <a:r>
              <a:rPr lang="ko-KR" altLang="en-US" dirty="0"/>
              <a:t>층</a:t>
            </a:r>
            <a:r>
              <a:rPr lang="en-US" altLang="ko-KR" dirty="0"/>
              <a:t>, 1</a:t>
            </a:r>
            <a:r>
              <a:rPr lang="ko-KR" altLang="en-US" dirty="0"/>
              <a:t>층</a:t>
            </a:r>
            <a:r>
              <a:rPr lang="en-US" altLang="ko-KR" dirty="0"/>
              <a:t>, 2</a:t>
            </a:r>
            <a:r>
              <a:rPr lang="ko-KR" altLang="en-US" dirty="0"/>
              <a:t>층이라고 부른다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AND, OR</a:t>
            </a:r>
            <a:r>
              <a:rPr lang="ko-KR" altLang="en-US" dirty="0"/>
              <a:t>가 단층 </a:t>
            </a:r>
            <a:r>
              <a:rPr lang="ko-KR" altLang="en-US" dirty="0" err="1"/>
              <a:t>퍼셉트론인데</a:t>
            </a:r>
            <a:r>
              <a:rPr lang="ko-KR" altLang="en-US" dirty="0"/>
              <a:t> 반해</a:t>
            </a:r>
            <a:r>
              <a:rPr lang="en-US" altLang="ko-KR" dirty="0"/>
              <a:t>, XOR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층 </a:t>
            </a:r>
            <a:r>
              <a:rPr lang="ko-KR" altLang="en-US" dirty="0" err="1"/>
              <a:t>퍼셉트론이다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여러 개의 </a:t>
            </a:r>
            <a:r>
              <a:rPr lang="ko-KR" altLang="en-US" dirty="0" err="1"/>
              <a:t>퍼셉트론을</a:t>
            </a:r>
            <a:r>
              <a:rPr lang="ko-KR" altLang="en-US" dirty="0"/>
              <a:t> 다층 </a:t>
            </a:r>
            <a:r>
              <a:rPr lang="ko-KR" altLang="en-US" dirty="0" err="1"/>
              <a:t>퍼셉트론이라고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정리 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층의 두 뉴런이 입력 신호를 받아 </a:t>
            </a:r>
            <a:r>
              <a:rPr lang="en-US" altLang="ko-KR" dirty="0"/>
              <a:t>1</a:t>
            </a:r>
            <a:r>
              <a:rPr lang="ko-KR" altLang="en-US" dirty="0"/>
              <a:t>층의 뉴런으로 신호를 보낸다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층의 뉴런이 </a:t>
            </a:r>
            <a:r>
              <a:rPr lang="en-US" altLang="ko-KR" dirty="0"/>
              <a:t>2</a:t>
            </a:r>
            <a:r>
              <a:rPr lang="ko-KR" altLang="en-US" dirty="0"/>
              <a:t>층의 뉴런으로 신호를 보내고</a:t>
            </a:r>
            <a:r>
              <a:rPr lang="en-US" altLang="ko-KR" dirty="0"/>
              <a:t>, 2</a:t>
            </a:r>
            <a:r>
              <a:rPr lang="ko-KR" altLang="en-US" dirty="0"/>
              <a:t>층의 뉴런은 이 입력 신호를 바탕으로 </a:t>
            </a:r>
            <a:r>
              <a:rPr lang="en-US" altLang="ko-KR" dirty="0"/>
              <a:t>Y</a:t>
            </a:r>
            <a:r>
              <a:rPr lang="ko-KR" altLang="en-US" dirty="0"/>
              <a:t>를 출력 </a:t>
            </a:r>
            <a:endParaRPr lang="en-US" altLang="ko-KR" dirty="0"/>
          </a:p>
          <a:p>
            <a:pPr lvl="2"/>
            <a:r>
              <a:rPr lang="ko-KR" altLang="en-US" dirty="0"/>
              <a:t>단층 </a:t>
            </a:r>
            <a:r>
              <a:rPr lang="ko-KR" altLang="en-US" dirty="0" err="1"/>
              <a:t>퍼셉트론으로는</a:t>
            </a:r>
            <a:r>
              <a:rPr lang="ko-KR" altLang="en-US" dirty="0"/>
              <a:t> 표현하지 못한 것을 층을 하나 늘려서 구현할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CA6F1-1FD6-49D5-A79B-A52219B460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4B7FCD-585C-4948-8BB8-1B94264F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00" y="1599104"/>
            <a:ext cx="2400635" cy="1333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EAA89A-FEDE-4122-8137-8B83D42A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67" y="2613119"/>
            <a:ext cx="3484800" cy="22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54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B5C9-987E-4A3F-863B-B8AD0200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CDFE26-F96D-4D4F-A572-DBE0967E2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617D25-8BD0-4CE8-9A21-100D9B1694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9121"/>
            <a:ext cx="11010900" cy="5124450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퍼셉트론에서</a:t>
            </a:r>
            <a:r>
              <a:rPr lang="ko-KR" altLang="en-US" dirty="0"/>
              <a:t> 신경망으로 </a:t>
            </a:r>
            <a:endParaRPr lang="en-US" altLang="ko-KR" dirty="0"/>
          </a:p>
          <a:p>
            <a:pPr lvl="1"/>
            <a:r>
              <a:rPr lang="ko-KR" altLang="en-US" dirty="0"/>
              <a:t>가장 왼쪽 줄을 </a:t>
            </a:r>
            <a:r>
              <a:rPr lang="ko-KR" altLang="en-US" dirty="0" err="1"/>
              <a:t>입력층</a:t>
            </a:r>
            <a:r>
              <a:rPr lang="en-US" altLang="ko-KR" dirty="0"/>
              <a:t>, </a:t>
            </a:r>
            <a:r>
              <a:rPr lang="ko-KR" altLang="en-US" dirty="0"/>
              <a:t>맨 오른 쪽 줄을 </a:t>
            </a:r>
            <a:r>
              <a:rPr lang="ko-KR" altLang="en-US" dirty="0" err="1"/>
              <a:t>출력층</a:t>
            </a:r>
            <a:r>
              <a:rPr lang="en-US" altLang="ko-KR" dirty="0"/>
              <a:t>, </a:t>
            </a:r>
            <a:r>
              <a:rPr lang="ko-KR" altLang="en-US" dirty="0"/>
              <a:t>중간 줄을 은닉층이라고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은릭층의</a:t>
            </a:r>
            <a:r>
              <a:rPr lang="ko-KR" altLang="en-US" dirty="0"/>
              <a:t> 뉴런은 사람 눈에는 보이지 않는다</a:t>
            </a:r>
            <a:r>
              <a:rPr lang="en-US" altLang="ko-KR" dirty="0"/>
              <a:t>. </a:t>
            </a:r>
            <a:r>
              <a:rPr lang="ko-KR" altLang="en-US" dirty="0"/>
              <a:t>그래서 은닉이라고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여러 개의 층 모양으로 배치하여 입력층에 주어진 값을 전파시키는 신경망을 </a:t>
            </a:r>
            <a:r>
              <a:rPr lang="en-US" altLang="ko-KR" dirty="0"/>
              <a:t>feedforward neural network</a:t>
            </a:r>
            <a:r>
              <a:rPr lang="ko-KR" altLang="en-US" dirty="0"/>
              <a:t>라 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3.1</a:t>
            </a:r>
            <a:r>
              <a:rPr lang="ko-KR" altLang="en-US" dirty="0"/>
              <a:t>을 간결한 형태로 표현하면 조건 분기의 동작</a:t>
            </a:r>
            <a:r>
              <a:rPr lang="en-US" altLang="ko-KR" dirty="0"/>
              <a:t>(0</a:t>
            </a:r>
            <a:r>
              <a:rPr lang="ko-KR" altLang="en-US" dirty="0"/>
              <a:t>을 넘으면 </a:t>
            </a:r>
            <a:r>
              <a:rPr lang="en-US" altLang="ko-KR" dirty="0"/>
              <a:t>1</a:t>
            </a:r>
            <a:r>
              <a:rPr lang="ko-KR" altLang="en-US" dirty="0"/>
              <a:t>을 출력하고 그렇지 않으면 </a:t>
            </a:r>
            <a:r>
              <a:rPr lang="en-US" altLang="ko-KR" dirty="0"/>
              <a:t>0</a:t>
            </a:r>
            <a:r>
              <a:rPr lang="ko-KR" altLang="en-US" dirty="0"/>
              <a:t>을 출력</a:t>
            </a:r>
            <a:r>
              <a:rPr lang="en-US" altLang="ko-KR" dirty="0"/>
              <a:t>)</a:t>
            </a:r>
            <a:r>
              <a:rPr lang="ko-KR" altLang="en-US" dirty="0"/>
              <a:t>을 하나의 함수로 표현 </a:t>
            </a:r>
            <a:endParaRPr lang="en-US" altLang="ko-KR" dirty="0"/>
          </a:p>
          <a:p>
            <a:pPr lvl="1"/>
            <a:r>
              <a:rPr lang="ko-KR" altLang="en-US" dirty="0"/>
              <a:t>이 함수를 </a:t>
            </a:r>
            <a:r>
              <a:rPr lang="en-US" altLang="ko-KR" dirty="0"/>
              <a:t>h(x)</a:t>
            </a:r>
            <a:r>
              <a:rPr lang="ko-KR" altLang="en-US" dirty="0"/>
              <a:t>라 하고 식 </a:t>
            </a:r>
            <a:r>
              <a:rPr lang="en-US" altLang="ko-KR" dirty="0"/>
              <a:t>3.2, 3.3</a:t>
            </a:r>
            <a:r>
              <a:rPr lang="ko-KR" altLang="en-US" dirty="0"/>
              <a:t>으로 표현할 수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h(x) </a:t>
            </a:r>
            <a:r>
              <a:rPr lang="ko-KR" altLang="en-US" dirty="0"/>
              <a:t>함수는 입력이 </a:t>
            </a:r>
            <a:r>
              <a:rPr lang="en-US" altLang="ko-KR" dirty="0"/>
              <a:t>0</a:t>
            </a:r>
            <a:r>
              <a:rPr lang="ko-KR" altLang="en-US" dirty="0"/>
              <a:t>을 넘으면 </a:t>
            </a:r>
            <a:r>
              <a:rPr lang="en-US" altLang="ko-KR" dirty="0"/>
              <a:t>1</a:t>
            </a:r>
            <a:r>
              <a:rPr lang="ko-KR" altLang="en-US" dirty="0"/>
              <a:t>을 돌려주고 그렇지 않으면 </a:t>
            </a:r>
            <a:r>
              <a:rPr lang="en-US" altLang="ko-KR" dirty="0"/>
              <a:t>0</a:t>
            </a:r>
            <a:r>
              <a:rPr lang="ko-KR" altLang="en-US" dirty="0"/>
              <a:t>을 돌려준다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1B75C-DAB3-4F86-8945-D61B0D19C5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4B21F2-7869-4CE4-902B-98BBC281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23" y="2602684"/>
            <a:ext cx="2758914" cy="2361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0F8630-B748-4031-B82D-BB9E9900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75" y="2685987"/>
            <a:ext cx="5391902" cy="876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A85766-9398-42E3-BD2E-A4BB834D8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65" y="3574441"/>
            <a:ext cx="5191850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4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335D7-3494-4033-B6FE-097071E2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뉴런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BC765-6A13-4F36-97A9-1EF885F1C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D168A-9554-442D-8CEA-1306D9079F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입력 신호를 받아 특정 분계점을 넘어서는 경우에 출력 신호를 생성해주는 함수를 활성화 함수라고 한다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C31D0D-94FF-4BB5-A514-C431749C9E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8A96DD-D7F4-489D-97B9-0D01DDE7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32" y="2107979"/>
            <a:ext cx="5839640" cy="2276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32B41-1376-4BD0-8C41-17BB255B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14" y="1780901"/>
            <a:ext cx="473458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4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D695D-BA5C-4B22-AD4E-182A114D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함수의 등장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4C214B-EACF-451C-903C-E0CC657D7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9F261-5444-4C97-A640-8B2B041474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  <a:r>
              <a:rPr lang="en-US" altLang="ko-KR" dirty="0"/>
              <a:t>(activation function)</a:t>
            </a:r>
          </a:p>
          <a:p>
            <a:pPr lvl="1"/>
            <a:r>
              <a:rPr lang="en-US" altLang="ko-KR" dirty="0"/>
              <a:t>h(x)</a:t>
            </a:r>
            <a:r>
              <a:rPr lang="ko-KR" altLang="en-US" dirty="0"/>
              <a:t>라는 함수처럼 입력 신호의 총합을 출력 신호로 변환하는 함수를 일반적으로 활성화 함수라고 부른다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활성화라는 이름이 말해주듯 활성화 함수는 입력 신호의 총합이 활성화를 일으키는지를 정하는 역할을 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3.2</a:t>
            </a:r>
            <a:r>
              <a:rPr lang="ko-KR" altLang="en-US" dirty="0"/>
              <a:t>를 다시 써보면 가중치가 곱해진 입력 신호의 총합을 계산하고</a:t>
            </a:r>
            <a:r>
              <a:rPr lang="en-US" altLang="ko-KR" dirty="0"/>
              <a:t>, </a:t>
            </a:r>
            <a:r>
              <a:rPr lang="ko-KR" altLang="en-US" dirty="0"/>
              <a:t>그 합을 활성화 함수에 입력해 결과를 내는 </a:t>
            </a:r>
            <a:r>
              <a:rPr lang="en-US" altLang="ko-KR" dirty="0"/>
              <a:t>2</a:t>
            </a:r>
            <a:r>
              <a:rPr lang="ko-KR" altLang="en-US" dirty="0"/>
              <a:t>단계로 표현</a:t>
            </a:r>
            <a:endParaRPr lang="en-US" altLang="ko-KR" dirty="0"/>
          </a:p>
          <a:p>
            <a:pPr lvl="1"/>
            <a:r>
              <a:rPr lang="ko-KR" altLang="en-US" dirty="0"/>
              <a:t>그 결과는 </a:t>
            </a:r>
            <a:r>
              <a:rPr lang="en-US" altLang="ko-KR" dirty="0"/>
              <a:t>3.4, 3.5</a:t>
            </a:r>
            <a:r>
              <a:rPr lang="ko-KR" altLang="en-US" dirty="0"/>
              <a:t>와 같이 </a:t>
            </a:r>
            <a:r>
              <a:rPr lang="en-US" altLang="ko-KR" dirty="0"/>
              <a:t>2</a:t>
            </a:r>
            <a:r>
              <a:rPr lang="ko-KR" altLang="en-US" dirty="0"/>
              <a:t>개의 식으로 표현할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3.4</a:t>
            </a:r>
            <a:r>
              <a:rPr lang="ko-KR" altLang="en-US" dirty="0"/>
              <a:t>는 가중치가 달린 입력 신호와 편향의 총합을 계산하고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a</a:t>
            </a:r>
            <a:r>
              <a:rPr lang="ko-KR" altLang="en-US" dirty="0"/>
              <a:t>라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3.5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h( )</a:t>
            </a:r>
            <a:r>
              <a:rPr lang="ko-KR" altLang="en-US" dirty="0"/>
              <a:t>에 넣어 </a:t>
            </a:r>
            <a:r>
              <a:rPr lang="en-US" altLang="ko-KR" dirty="0"/>
              <a:t>y</a:t>
            </a:r>
            <a:r>
              <a:rPr lang="ko-KR" altLang="en-US" dirty="0"/>
              <a:t>를 출력하는 흐름이다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즉 가중치 신호를 조합한 결과가 </a:t>
            </a:r>
            <a:r>
              <a:rPr lang="en-US" altLang="ko-KR" dirty="0"/>
              <a:t>a</a:t>
            </a:r>
            <a:r>
              <a:rPr lang="ko-KR" altLang="en-US" dirty="0"/>
              <a:t>라는 노드</a:t>
            </a:r>
            <a:r>
              <a:rPr lang="en-US" altLang="ko-KR" dirty="0"/>
              <a:t>(</a:t>
            </a:r>
            <a:r>
              <a:rPr lang="ko-KR" altLang="en-US" dirty="0"/>
              <a:t>뉴런</a:t>
            </a:r>
            <a:r>
              <a:rPr lang="en-US" altLang="ko-KR" dirty="0"/>
              <a:t>)</a:t>
            </a:r>
            <a:r>
              <a:rPr lang="ko-KR" altLang="en-US" dirty="0"/>
              <a:t>가 되고</a:t>
            </a:r>
            <a:r>
              <a:rPr lang="en-US" altLang="ko-KR" dirty="0"/>
              <a:t>, </a:t>
            </a:r>
            <a:r>
              <a:rPr lang="ko-KR" altLang="en-US" dirty="0"/>
              <a:t>활성화 함수 </a:t>
            </a:r>
            <a:r>
              <a:rPr lang="en-US" altLang="ko-KR" dirty="0"/>
              <a:t>h( )</a:t>
            </a:r>
            <a:r>
              <a:rPr lang="ko-KR" altLang="en-US" dirty="0"/>
              <a:t>를 통과하여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 y</a:t>
            </a:r>
            <a:r>
              <a:rPr lang="ko-KR" altLang="en-US" dirty="0"/>
              <a:t>라는 노드로 변환되는 과정이 분명하게 나타나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D7F028-ADFA-4A38-B4E4-C2276D6931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B4BC1-CF22-4385-8FBB-F644CB49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33" y="2394220"/>
            <a:ext cx="4887007" cy="914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B8B3B-AEC5-4990-9EF8-4E8765DF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814" y="3885893"/>
            <a:ext cx="1989681" cy="23497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ECFC7E-DCBA-40A6-B270-89C9F885D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612" y="1076498"/>
            <a:ext cx="1957388" cy="1962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2692DD-B826-43F0-BFC4-94416F4EE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911" y="394143"/>
            <a:ext cx="3908801" cy="10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7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FD63E-7B8A-4D3D-837D-9C69260C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314B1-86C1-4B18-A875-DEC605BD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1537AA-6E69-4C75-8D47-D8A095D334B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식 </a:t>
            </a:r>
            <a:r>
              <a:rPr lang="en-US" altLang="ko-KR"/>
              <a:t>3.3</a:t>
            </a:r>
            <a:r>
              <a:rPr lang="ko-KR" altLang="en-US"/>
              <a:t>을 다시 살펴보자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식 </a:t>
            </a:r>
            <a:r>
              <a:rPr lang="en-US" altLang="ko-KR"/>
              <a:t>3.3</a:t>
            </a:r>
            <a:r>
              <a:rPr lang="ko-KR" altLang="en-US"/>
              <a:t>과 같은 활성화 함수는 임계값을 경계로 출력이 바뀌는데</a:t>
            </a:r>
            <a:r>
              <a:rPr lang="en-US" altLang="ko-KR"/>
              <a:t>, </a:t>
            </a:r>
            <a:r>
              <a:rPr lang="ko-KR" altLang="en-US"/>
              <a:t>이런 함수를 계단 함수</a:t>
            </a:r>
            <a:r>
              <a:rPr lang="en-US" altLang="ko-KR"/>
              <a:t>(step function)</a:t>
            </a:r>
            <a:r>
              <a:rPr lang="ko-KR" altLang="en-US"/>
              <a:t>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그래서 퍼셉트론에서는 활성화 함수로 계단 함수를 이용한다라 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활성화 함수로 쓸 수 있는 여러 후보 중에서 퍼셉트론은 계단 함수를 채용하고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활성화 함수의 종류 </a:t>
            </a:r>
            <a:endParaRPr lang="en-US" altLang="ko-KR"/>
          </a:p>
          <a:p>
            <a:pPr lvl="1"/>
            <a:r>
              <a:rPr lang="ko-KR" altLang="en-US"/>
              <a:t>시그모이드 함수 </a:t>
            </a:r>
            <a:endParaRPr lang="en-US" altLang="ko-KR"/>
          </a:p>
          <a:p>
            <a:pPr lvl="2"/>
            <a:r>
              <a:rPr lang="ko-KR" altLang="en-US"/>
              <a:t>신경망에서 자주 이용하는 활성화 함수는 시그모이드 함수</a:t>
            </a:r>
            <a:r>
              <a:rPr lang="en-US" altLang="ko-KR"/>
              <a:t>(sigmoid function)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신경망에서는 활성화 함수로 시그모이드 함수를 이용하여 신호를 변환하고</a:t>
            </a:r>
            <a:r>
              <a:rPr lang="en-US" altLang="ko-KR"/>
              <a:t>, </a:t>
            </a:r>
            <a:r>
              <a:rPr lang="ko-KR" altLang="en-US"/>
              <a:t>그 변환된 신호를 다음 뉴런에 전달한다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계단 함수</a:t>
            </a:r>
            <a:endParaRPr lang="en-US" altLang="ko-KR"/>
          </a:p>
          <a:p>
            <a:pPr lvl="2"/>
            <a:r>
              <a:rPr lang="ko-KR" altLang="en-US"/>
              <a:t>입력이 </a:t>
            </a:r>
            <a:r>
              <a:rPr lang="en-US" altLang="ko-KR"/>
              <a:t>0</a:t>
            </a:r>
            <a:r>
              <a:rPr lang="ko-KR" altLang="en-US"/>
              <a:t>을 넘으면 </a:t>
            </a:r>
            <a:r>
              <a:rPr lang="en-US" altLang="ko-KR"/>
              <a:t>1</a:t>
            </a:r>
            <a:r>
              <a:rPr lang="ko-KR" altLang="en-US"/>
              <a:t>을 출력하고</a:t>
            </a:r>
            <a:r>
              <a:rPr lang="en-US" altLang="ko-KR"/>
              <a:t>, </a:t>
            </a:r>
            <a:r>
              <a:rPr lang="ko-KR" altLang="en-US"/>
              <a:t>그 외에는 </a:t>
            </a:r>
            <a:r>
              <a:rPr lang="en-US" altLang="ko-KR"/>
              <a:t>0</a:t>
            </a:r>
            <a:r>
              <a:rPr lang="ko-KR" altLang="en-US"/>
              <a:t>을 출력하는 함수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47A820-8E75-49ED-ADAA-52DC83D58E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3CB192-AF81-4332-8299-F2E832FF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50" y="1288445"/>
            <a:ext cx="4233000" cy="10563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E1EAD0-0A05-445D-A607-38ECB554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82" y="4303498"/>
            <a:ext cx="2172003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7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B1A01-63B2-4A4D-AFE8-C93485DD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71639D-9121-4109-9B63-50D245B69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A36C7-22E9-42A1-86BE-36E0885F6F2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Step function </a:t>
            </a:r>
            <a:r>
              <a:rPr lang="ko-KR" altLang="en-US"/>
              <a:t>구현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그림에서 확인할 수 있듯이 계단 함수는 </a:t>
            </a:r>
            <a:r>
              <a:rPr lang="en-US" altLang="ko-KR"/>
              <a:t>0</a:t>
            </a:r>
            <a:r>
              <a:rPr lang="ko-KR" altLang="en-US"/>
              <a:t>을 경계로 출력이 </a:t>
            </a:r>
            <a:r>
              <a:rPr lang="en-US" altLang="ko-KR"/>
              <a:t>0</a:t>
            </a:r>
            <a:r>
              <a:rPr lang="ko-KR" altLang="en-US"/>
              <a:t>에서 </a:t>
            </a:r>
            <a:r>
              <a:rPr lang="en-US" altLang="ko-KR"/>
              <a:t>1</a:t>
            </a:r>
            <a:r>
              <a:rPr lang="ko-KR" altLang="en-US"/>
              <a:t>로 바뀐다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5F850C-B355-471C-8B9F-5CB1721B8D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E7CB2-0424-4438-88D0-64B751EF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93" y="1670509"/>
            <a:ext cx="3571581" cy="2163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11581-5EFF-44AC-B709-0E6EA502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766" y="1216889"/>
            <a:ext cx="3817562" cy="25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1FA74-5DD3-45F2-8ACA-47DAF627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</a:t>
            </a:r>
            <a:r>
              <a:rPr lang="en-US" altLang="ko-KR"/>
              <a:t>(</a:t>
            </a:r>
            <a:r>
              <a:rPr lang="ko-KR" altLang="en-US"/>
              <a:t>딥러닝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AC93D9-723D-4306-9BA6-C19924923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2CEE9-E73A-4B2A-8D51-03CD030E06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인간의 두뇌를 그대로 복제함으로써 인공 두뇌를 만들면 되지 않을까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꿀벌은 단순한 뇌 구조임에도 복잡한 업무를 수행  </a:t>
            </a:r>
          </a:p>
          <a:p>
            <a:r>
              <a:rPr lang="ko-KR" altLang="en-US" dirty="0"/>
              <a:t>꿀벌은 약 </a:t>
            </a:r>
            <a:r>
              <a:rPr lang="en-US" altLang="ko-KR" dirty="0"/>
              <a:t>950,000</a:t>
            </a:r>
            <a:r>
              <a:rPr lang="ko-KR" altLang="en-US" dirty="0"/>
              <a:t>개의 뉴런으로 구성 </a:t>
            </a:r>
          </a:p>
          <a:p>
            <a:r>
              <a:rPr lang="ko-KR" altLang="en-US" dirty="0"/>
              <a:t>기가바이트나 </a:t>
            </a:r>
            <a:r>
              <a:rPr lang="ko-KR" altLang="en-US" dirty="0" err="1"/>
              <a:t>테라바이트</a:t>
            </a:r>
            <a:r>
              <a:rPr lang="ko-KR" altLang="en-US" dirty="0"/>
              <a:t> 이상의 자원을 활용하면 꿀벌보다 좋은 성능을 낼 수 있지 않을까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하지만 컴퓨터가 능력이 좋아져도 전통적인 방식으론 한계점 도달 </a:t>
            </a:r>
          </a:p>
          <a:p>
            <a:r>
              <a:rPr lang="ko-KR" altLang="en-US" dirty="0"/>
              <a:t>이때 등장한 것이 신경망</a:t>
            </a:r>
            <a:r>
              <a:rPr lang="en-US" altLang="ko-KR" dirty="0"/>
              <a:t>(Neural Network) </a:t>
            </a:r>
          </a:p>
          <a:p>
            <a:r>
              <a:rPr lang="ko-KR" altLang="en-US" dirty="0"/>
              <a:t>알파고 및 자동차 번호판 인식</a:t>
            </a:r>
            <a:r>
              <a:rPr lang="en-US" altLang="ko-KR" dirty="0"/>
              <a:t>, </a:t>
            </a:r>
            <a:r>
              <a:rPr lang="ko-KR" altLang="en-US" dirty="0"/>
              <a:t>우편번호 </a:t>
            </a:r>
            <a:r>
              <a:rPr lang="ko-KR" altLang="en-US" dirty="0" err="1"/>
              <a:t>인식등에</a:t>
            </a:r>
            <a:r>
              <a:rPr lang="ko-KR" altLang="en-US" dirty="0"/>
              <a:t> 활용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58046C-FA89-486A-B4B1-2BBC56FADA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4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50EF8-3E60-4A6C-A6A2-1C0A627B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AF6B94-9D53-44EF-8F55-147857007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989E99-643E-4DAF-81CD-19AC9EB6B2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함수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-285750"/>
            <a:r>
              <a:rPr lang="ko-KR" altLang="en-US" dirty="0"/>
              <a:t>두 함수의 비교</a:t>
            </a:r>
            <a:endParaRPr lang="en-US" altLang="ko-KR" dirty="0"/>
          </a:p>
          <a:p>
            <a:pPr lvl="1"/>
            <a:r>
              <a:rPr lang="ko-KR" altLang="en-US" dirty="0"/>
              <a:t>가장 큰 차이점은 매끄러움의 차이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함수는 부드러운 곡선이며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입력에 따라 출력이 연속적으로 변화한다</a:t>
            </a:r>
            <a:r>
              <a:rPr lang="en-US" altLang="ko-KR" dirty="0"/>
              <a:t>. </a:t>
            </a:r>
            <a:r>
              <a:rPr lang="ko-KR" altLang="en-US" dirty="0"/>
              <a:t>하지만 계단 함수는 </a:t>
            </a:r>
            <a:r>
              <a:rPr lang="en-US" altLang="ko-KR" dirty="0"/>
              <a:t>0</a:t>
            </a:r>
            <a:r>
              <a:rPr lang="ko-KR" altLang="en-US" dirty="0"/>
              <a:t>을 경계로 출력이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갑자기 바뀌고 있다</a:t>
            </a:r>
            <a:r>
              <a:rPr lang="en-US" altLang="ko-KR" dirty="0"/>
              <a:t>.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함수의 이 매끈함이 신경망 학습에서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아주 중요한 역할을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공통점은 둘 다 입력이 작을 때는 출력이 </a:t>
            </a:r>
            <a:r>
              <a:rPr lang="en-US" altLang="ko-KR" dirty="0"/>
              <a:t>0</a:t>
            </a:r>
            <a:r>
              <a:rPr lang="ko-KR" altLang="en-US" dirty="0"/>
              <a:t>에 가깝고</a:t>
            </a:r>
            <a:r>
              <a:rPr lang="en-US" altLang="ko-KR" dirty="0"/>
              <a:t>, </a:t>
            </a:r>
            <a:r>
              <a:rPr lang="ko-KR" altLang="en-US" dirty="0"/>
              <a:t>입력이 커지면 출력이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즉 출력은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사이라는 것이 공통점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둘 다 비선형 함수이다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marL="457200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indent="-285750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A757B-C615-4C65-9379-7300A623B4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BE0113-7842-4D50-9652-0DC869A7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85" y="1484871"/>
            <a:ext cx="3090769" cy="23895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DF989C-7209-4DB0-8860-64BBC2BB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39" y="1548633"/>
            <a:ext cx="3366043" cy="2261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5864D0-D8D3-4DFC-8F96-C1C78779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67" y="2414725"/>
            <a:ext cx="2172003" cy="657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79785-FF5A-48E7-BD58-CB1D749A8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252" y="4045111"/>
            <a:ext cx="3363748" cy="2260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F843E-6DE5-4D16-AAA7-95CF514563BA}"/>
              </a:ext>
            </a:extLst>
          </p:cNvPr>
          <p:cNvSpPr txBox="1"/>
          <p:nvPr/>
        </p:nvSpPr>
        <p:spPr>
          <a:xfrm>
            <a:off x="1417624" y="6167050"/>
            <a:ext cx="577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계단함수는 미분하면 </a:t>
            </a:r>
            <a:r>
              <a:rPr lang="en-US" altLang="ko-KR" sz="1200" dirty="0">
                <a:highlight>
                  <a:srgbClr val="FFFF00"/>
                </a:highlight>
              </a:rPr>
              <a:t>0</a:t>
            </a:r>
            <a:r>
              <a:rPr lang="ko-KR" altLang="en-US" sz="1200" dirty="0">
                <a:highlight>
                  <a:srgbClr val="FFFF00"/>
                </a:highlight>
              </a:rPr>
              <a:t>이기 때문에 미분 때문에 </a:t>
            </a:r>
            <a:r>
              <a:rPr lang="ko-KR" altLang="en-US" sz="1200" dirty="0" err="1">
                <a:highlight>
                  <a:srgbClr val="FFFF00"/>
                </a:highlight>
              </a:rPr>
              <a:t>시그모이드</a:t>
            </a:r>
            <a:r>
              <a:rPr lang="ko-KR" altLang="en-US" sz="1200" dirty="0">
                <a:highlight>
                  <a:srgbClr val="FFFF00"/>
                </a:highlight>
              </a:rPr>
              <a:t> 함수를 사용합니다</a:t>
            </a:r>
            <a:r>
              <a:rPr lang="en-US" altLang="ko-KR" sz="1200" dirty="0">
                <a:highlight>
                  <a:srgbClr val="FFFF00"/>
                </a:highlight>
              </a:rPr>
              <a:t>. 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36210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249A8-0A1D-4560-8A8F-B59ECDC6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86C32D-34A0-4278-9612-8A53F76A4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17F5F-83D0-4B7A-8924-74D54A6097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비선형 함수</a:t>
            </a:r>
            <a:endParaRPr lang="en-US" altLang="ko-KR" dirty="0"/>
          </a:p>
          <a:p>
            <a:pPr lvl="1"/>
            <a:r>
              <a:rPr lang="ko-KR" altLang="en-US" dirty="0"/>
              <a:t>신경망에서 활성화 함수로 비선형 함수를 사용해야 하는 이유는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선형 함수를 사용하면 신경망의 층을 깊게 하는 의미가 없어지기 때문이다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선형 함수의 문제는 층을 아무리 깊게 해도 은닉층이 없는 네트워크로도 똑같은 기능을 할 수 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) </a:t>
            </a:r>
          </a:p>
          <a:p>
            <a:pPr lvl="3"/>
            <a:r>
              <a:rPr lang="en-US" altLang="ko-KR" dirty="0"/>
              <a:t>h( x ) = cx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층 네트워크로 구현하면 </a:t>
            </a:r>
            <a:r>
              <a:rPr lang="en-US" altLang="ko-KR" dirty="0"/>
              <a:t>h( h ( h( x ) ) )</a:t>
            </a:r>
            <a:r>
              <a:rPr lang="ko-KR" altLang="en-US" dirty="0"/>
              <a:t>가 되며</a:t>
            </a:r>
            <a:r>
              <a:rPr lang="en-US" altLang="ko-KR" dirty="0"/>
              <a:t>, y(x) = c * c * c *x </a:t>
            </a:r>
            <a:r>
              <a:rPr lang="ko-KR" altLang="en-US" dirty="0"/>
              <a:t>처럼 세번의 곱셈을 실행하여 </a:t>
            </a:r>
            <a:r>
              <a:rPr lang="en-US" altLang="ko-KR" dirty="0"/>
              <a:t>y = ax</a:t>
            </a:r>
            <a:r>
              <a:rPr lang="ko-KR" altLang="en-US" dirty="0"/>
              <a:t>와 똑같은 식이다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/>
              <a:t>a = c^3 </a:t>
            </a:r>
            <a:r>
              <a:rPr lang="ko-KR" altLang="en-US" dirty="0"/>
              <a:t>이라고 하면 끝이기 때문에 은닉층이 없는 네트워크로 표현할 수 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선형함수를 이용해서는 여러 층으로 구성하는 이 점을 살릴 수 없기 때문에 그래서 층을 쌓는 혜택을 얻고 싶다면 활성화 함수로 반드시 비선형 함수를 사용해야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2"/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ReLU</a:t>
            </a:r>
            <a:r>
              <a:rPr lang="en-US" altLang="ko-KR" dirty="0">
                <a:solidFill>
                  <a:schemeClr val="tx1"/>
                </a:solidFill>
              </a:rPr>
              <a:t>(Rectified Linear Unit)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입력이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을 넘으면 그 입력을 그대로 출력하고</a:t>
            </a:r>
            <a:r>
              <a:rPr lang="en-US" altLang="ko-KR" dirty="0">
                <a:solidFill>
                  <a:schemeClr val="tx1"/>
                </a:solidFill>
              </a:rPr>
              <a:t>, 0 </a:t>
            </a:r>
            <a:r>
              <a:rPr lang="ko-KR" altLang="en-US" dirty="0">
                <a:solidFill>
                  <a:schemeClr val="tx1"/>
                </a:solidFill>
              </a:rPr>
              <a:t>이하이면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을 출력하는 함수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D44EDE-99F6-43DF-8B36-D4F7B89750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059BC-2A39-4204-9807-7D1F5AA9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938" y="4212157"/>
            <a:ext cx="2837567" cy="2277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1BAF0-9367-42CF-9865-2B184AE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36" y="5343391"/>
            <a:ext cx="506800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56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2B73C-7C87-43B3-BD0F-5BD5A1AF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AB9EEA-6A68-4222-9B58-7F098AB0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F51FE9-D063-4B50-9BEC-B15CF93E1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7178EC-DB9A-4C55-8D7C-DD281E07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25" y="900573"/>
            <a:ext cx="5649113" cy="2333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1264BE-E31E-48A1-8DEB-EAF623F0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4" y="3618303"/>
            <a:ext cx="5025008" cy="2491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A3E7DE-CD2E-4B6F-BC0B-78EF2B78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138" y="2488304"/>
            <a:ext cx="502037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6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E593-5EA2-4CE4-B5E8-0282650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내적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72F8C-27F2-4D94-A756-F98DBBCAF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9E3FB-F8CD-46BF-A872-6B54604B11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각각의 복잡한 연산을 편하게 하기 위해서 사용되는 수학적 방법이 행렬이다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A11C2E-D717-44E8-A595-785092F8E3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56D91-251F-42F1-94F5-476095B0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43" y="1542473"/>
            <a:ext cx="5830114" cy="4134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43ECDC-939C-42AE-A988-9C2E6B9C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46" y="2401868"/>
            <a:ext cx="4423854" cy="23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7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E593-5EA2-4CE4-B5E8-0282650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내적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72F8C-27F2-4D94-A756-F98DBBCAF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9E3FB-F8CD-46BF-A872-6B54604B11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각각의 복잡한 연산을 편하게 하기 위해서 사용되는 수학적 방법이 행렬이다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A11C2E-D717-44E8-A595-785092F8E3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56D91-251F-42F1-94F5-476095B0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53" y="1732946"/>
            <a:ext cx="5830114" cy="4134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43ECDC-939C-42AE-A988-9C2E6B9C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46" y="2401868"/>
            <a:ext cx="4423854" cy="2339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A26C8-7AAE-4663-8115-B8694ED24B91}"/>
              </a:ext>
            </a:extLst>
          </p:cNvPr>
          <p:cNvSpPr txBox="1"/>
          <p:nvPr/>
        </p:nvSpPr>
        <p:spPr>
          <a:xfrm>
            <a:off x="1330036" y="2693323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0.9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2BB39-5D84-4A16-9B90-3E0F986223C8}"/>
              </a:ext>
            </a:extLst>
          </p:cNvPr>
          <p:cNvSpPr txBox="1"/>
          <p:nvPr/>
        </p:nvSpPr>
        <p:spPr>
          <a:xfrm>
            <a:off x="1324494" y="3834939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0.1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033BD3-9270-47EF-B30C-00A3F2C8BA8F}"/>
              </a:ext>
            </a:extLst>
          </p:cNvPr>
          <p:cNvSpPr txBox="1"/>
          <p:nvPr/>
        </p:nvSpPr>
        <p:spPr>
          <a:xfrm>
            <a:off x="1352202" y="4893428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63055-BD96-4666-90BE-76CF516B7C55}"/>
              </a:ext>
            </a:extLst>
          </p:cNvPr>
          <p:cNvSpPr txBox="1"/>
          <p:nvPr/>
        </p:nvSpPr>
        <p:spPr>
          <a:xfrm>
            <a:off x="3003665" y="2546465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0.9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1043C8-6DC7-45E1-9241-769E6AE8EE3B}"/>
              </a:ext>
            </a:extLst>
          </p:cNvPr>
          <p:cNvSpPr txBox="1"/>
          <p:nvPr/>
        </p:nvSpPr>
        <p:spPr>
          <a:xfrm>
            <a:off x="2407924" y="3429000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0.3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072292-F6FD-470D-B2A9-E4611E5A6A8D}"/>
              </a:ext>
            </a:extLst>
          </p:cNvPr>
          <p:cNvSpPr txBox="1"/>
          <p:nvPr/>
        </p:nvSpPr>
        <p:spPr>
          <a:xfrm>
            <a:off x="2407924" y="4610890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0.4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47646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E593-5EA2-4CE4-B5E8-0282650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내적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72F8C-27F2-4D94-A756-F98DBBCAF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9E3FB-F8CD-46BF-A872-6B54604B11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각각의 복잡한 연산을 편하게 하기 위해서 사용되는 수학적 방법이 행렬이다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A11C2E-D717-44E8-A595-785092F8E3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9D687E-2DAE-4BA0-8DCA-838F5B56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80" y="1819977"/>
            <a:ext cx="4867954" cy="2953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AF45E0-DDAE-407E-86F4-F593BAF42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766" y="1635659"/>
            <a:ext cx="3820058" cy="1857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CAD42B-DE70-4BC8-A56A-D58594879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29" y="3672933"/>
            <a:ext cx="4782217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41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E593-5EA2-4CE4-B5E8-0282650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내적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72F8C-27F2-4D94-A756-F98DBBCAF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9E3FB-F8CD-46BF-A872-6B54604B11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초기 입력 신호를 가중치와 조합하여 마지막 계층 쪽으로</a:t>
            </a:r>
            <a:r>
              <a:rPr lang="en-US" altLang="ko-KR" dirty="0"/>
              <a:t>, </a:t>
            </a:r>
            <a:r>
              <a:rPr lang="ko-KR" altLang="en-US" dirty="0"/>
              <a:t>즉 앞쪽으로 전달</a:t>
            </a:r>
            <a:r>
              <a:rPr lang="en-US" altLang="ko-KR" dirty="0"/>
              <a:t>(feed forward)</a:t>
            </a:r>
            <a:r>
              <a:rPr lang="ko-KR" altLang="en-US" dirty="0"/>
              <a:t>하는 모습 </a:t>
            </a:r>
            <a:endParaRPr lang="en-US" altLang="ko-KR" dirty="0"/>
          </a:p>
          <a:p>
            <a:r>
              <a:rPr lang="ko-KR" altLang="en-US" dirty="0"/>
              <a:t>이러한 방식을 </a:t>
            </a:r>
            <a:r>
              <a:rPr lang="ko-KR" altLang="en-US" dirty="0" err="1"/>
              <a:t>순전파</a:t>
            </a:r>
            <a:r>
              <a:rPr lang="en-US" altLang="ko-KR" dirty="0"/>
              <a:t>(forward propagation)</a:t>
            </a:r>
            <a:r>
              <a:rPr lang="ko-KR" altLang="en-US" dirty="0"/>
              <a:t>이라고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A11C2E-D717-44E8-A595-785092F8E3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1E4102-5607-463D-9076-D070351A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2200769"/>
            <a:ext cx="4915586" cy="2486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A88C4F-2FBA-48AA-BCA1-965C96953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71" y="3651885"/>
            <a:ext cx="4696480" cy="2838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205AD1-95C8-4F88-8A69-5714087F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826" y="3880517"/>
            <a:ext cx="341995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76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959BA-CAA5-45E0-B9A7-EBDE218E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신경망의 내적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33B76-CF85-4147-BB4F-A1E153DFE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B7E1D6-D131-4856-A683-5658681C1D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행렬을 사용하여 신경망을 구성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신경망 표기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2F3275-7823-468A-854A-8E1B3CD83F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50C4EC-1600-4F3A-A51E-AF90BA8E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89" y="1726819"/>
            <a:ext cx="4619212" cy="2140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D0C073-13F4-428E-B1D0-B6EB1099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90" y="1726819"/>
            <a:ext cx="5336912" cy="250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177720-22A9-49A2-B7DF-21E24B6C2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997" y="4412662"/>
            <a:ext cx="4033253" cy="19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2D87C-CF24-4746-8CF5-FBEAECFB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D5A53-A456-4E05-BB15-51971D5AC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5095-875F-4051-AFE3-84107E9A286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신경망 그래프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F436BD-D786-4F62-B665-5E19BC5A90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6A67E-CD05-4BE3-ACFA-03BB75AD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64" y="1718187"/>
            <a:ext cx="3803684" cy="2319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365294-ADB3-4548-A1A3-FBCC89DB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13" y="1718187"/>
            <a:ext cx="5363323" cy="390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BB1399-1FA8-4859-9C26-458AA0AD9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80" y="2356279"/>
            <a:ext cx="4896533" cy="514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D13BB9-F636-4719-8CA7-CC538392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422" y="3118213"/>
            <a:ext cx="5458587" cy="1543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367ACF-9275-4D7A-90ED-614FB15BE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524" y="4038707"/>
            <a:ext cx="3619963" cy="27357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AB7BC4-CE29-4B97-870A-DCD567DCD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418" y="4996752"/>
            <a:ext cx="4607126" cy="17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0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D1C4-4FCF-4D8C-B273-BA55ABB7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35ED64-CD12-4090-B47A-57F80E61D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F2BE4-C086-41F3-ADFC-93F54153DA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층에서 </a:t>
            </a:r>
            <a:r>
              <a:rPr lang="en-US" altLang="ko-KR"/>
              <a:t>2</a:t>
            </a:r>
            <a:r>
              <a:rPr lang="ko-KR" altLang="en-US"/>
              <a:t>층으로 신호 전달      </a:t>
            </a:r>
            <a:r>
              <a:rPr lang="en-US" altLang="ko-KR"/>
              <a:t>/     2</a:t>
            </a:r>
            <a:r>
              <a:rPr lang="ko-KR" altLang="en-US"/>
              <a:t>층에서 출력층으로 신호 전달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9C5369-A265-4DFC-94D8-F89DDD3DE3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6D970B-E5C4-4A71-B84D-C1AA8576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27" y="1791655"/>
            <a:ext cx="4035036" cy="2876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8BB14B-2BA7-43F6-BED9-67E3F629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1"/>
          <a:stretch/>
        </p:blipFill>
        <p:spPr>
          <a:xfrm>
            <a:off x="6272463" y="1802429"/>
            <a:ext cx="4035036" cy="2484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E020A8-99D0-47D9-B467-3821D5619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20" y="4711557"/>
            <a:ext cx="4829849" cy="1133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20F34F-E64F-4D2A-BD17-208985C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175" y="4380674"/>
            <a:ext cx="491558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E5ADC-41A0-457E-BCA4-9951401D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인간에게 쉽지만 기계는 어려운 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08EB99-91E7-40E7-9001-0EE19D623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96CE6D-7033-47AB-B990-29936FAB57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컴퓨터에게는 쉽지만 사람에게 어려운 일 </a:t>
            </a:r>
          </a:p>
          <a:p>
            <a:pPr lvl="1"/>
            <a:r>
              <a:rPr lang="ko-KR" altLang="en-US"/>
              <a:t>수백만 개 숫자의 곱셈 연산  </a:t>
            </a:r>
          </a:p>
          <a:p>
            <a:r>
              <a:rPr lang="ko-KR" altLang="en-US"/>
              <a:t>컴퓨터에게는 어렵지만 사람에게는 쉬운 일</a:t>
            </a:r>
          </a:p>
          <a:p>
            <a:pPr lvl="1"/>
            <a:r>
              <a:rPr lang="ko-KR" altLang="en-US"/>
              <a:t>사진 속에서 사람의 얼굴을 인식하는 것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7DF8C5-3831-44DC-91DA-D3B6E16DAA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7BD69-69DF-495B-AE8A-878015BD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89" y="2902280"/>
            <a:ext cx="5487166" cy="1771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98F2AF-D4F7-4EA9-B06F-6242E747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3" y="4772000"/>
            <a:ext cx="4239217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33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AF8F9-86A7-4E24-BDF6-F98C032F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D08ED-69B3-4BFD-B2F2-D3B8E886D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17C353C-5870-43FF-B4D0-3BF3A62D278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항등 함수</a:t>
                </a:r>
                <a:endParaRPr lang="en-US" altLang="ko-KR"/>
              </a:p>
              <a:p>
                <a:pPr lvl="1"/>
                <a:r>
                  <a:rPr lang="ko-KR" altLang="en-US"/>
                  <a:t>항등 함수는 입력을 그대로 출력하는 함수 </a:t>
                </a:r>
                <a:endParaRPr lang="en-US" altLang="ko-KR"/>
              </a:p>
              <a:p>
                <a:pPr lvl="1"/>
                <a:r>
                  <a:rPr lang="en-US" altLang="ko-KR"/>
                  <a:t>identity_function()</a:t>
                </a:r>
                <a:r>
                  <a:rPr lang="ko-KR" altLang="en-US"/>
                  <a:t>를 정의</a:t>
                </a:r>
                <a:endParaRPr lang="en-US" altLang="ko-KR"/>
              </a:p>
              <a:p>
                <a:pPr lvl="1"/>
                <a:r>
                  <a:rPr lang="ko-KR" altLang="en-US"/>
                  <a:t>출력층의 활성화 함수는 은닉층과 다르다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출력층의 활성화 함수를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표시</a:t>
                </a:r>
                <a:endParaRPr lang="en-US" altLang="ko-KR"/>
              </a:p>
              <a:p>
                <a:r>
                  <a:rPr lang="ko-KR" altLang="en-US"/>
                  <a:t>참고 </a:t>
                </a:r>
                <a:endParaRPr lang="en-US" altLang="ko-KR"/>
              </a:p>
              <a:p>
                <a:pPr lvl="1"/>
                <a:r>
                  <a:rPr lang="ko-KR" altLang="en-US"/>
                  <a:t>출력층의 활성화 함수는 풀고자 하는 문제의 성질에 맞게 설정 </a:t>
                </a:r>
                <a:endParaRPr lang="en-US" altLang="ko-KR"/>
              </a:p>
              <a:p>
                <a:pPr lvl="2"/>
                <a:r>
                  <a:rPr lang="ko-KR" altLang="en-US">
                    <a:solidFill>
                      <a:srgbClr val="FF0000"/>
                    </a:solidFill>
                  </a:rPr>
                  <a:t>회귀에는 항등 함수를</a:t>
                </a:r>
                <a:r>
                  <a:rPr lang="en-US" altLang="ko-KR">
                    <a:solidFill>
                      <a:srgbClr val="FF0000"/>
                    </a:solidFill>
                  </a:rPr>
                  <a:t>,  2</a:t>
                </a:r>
                <a:r>
                  <a:rPr lang="ko-KR" altLang="en-US">
                    <a:solidFill>
                      <a:srgbClr val="FF0000"/>
                    </a:solidFill>
                  </a:rPr>
                  <a:t>개의 분류 문제에서는 시그모이드 함수를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다중 분류에는 소프트맥스 함수를 사용하는 것일 일반적임</a:t>
                </a:r>
                <a:endParaRPr lang="en-US" altLang="ko-KR"/>
              </a:p>
              <a:p>
                <a:r>
                  <a:rPr lang="ko-KR" altLang="en-US"/>
                  <a:t>소프트맥스 함수</a:t>
                </a:r>
                <a:endParaRPr lang="en-US" altLang="ko-KR"/>
              </a:p>
              <a:p>
                <a:pPr lvl="1"/>
                <a:r>
                  <a:rPr lang="en-US" altLang="ko-KR"/>
                  <a:t>exp(x)</a:t>
                </a:r>
                <a:r>
                  <a:rPr lang="ko-KR" altLang="en-US"/>
                  <a:t>는 지수함수</a:t>
                </a:r>
                <a:r>
                  <a:rPr lang="en-US" altLang="ko-KR"/>
                  <a:t>, n</a:t>
                </a:r>
                <a:r>
                  <a:rPr lang="ko-KR" altLang="en-US"/>
                  <a:t>은 출력층의 뉴런 수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그중 </a:t>
                </a:r>
                <a:r>
                  <a:rPr lang="en-US" altLang="ko-KR"/>
                  <a:t>k</a:t>
                </a:r>
                <a:r>
                  <a:rPr lang="ko-KR" altLang="en-US"/>
                  <a:t>번째 출력</a:t>
                </a:r>
                <a:endParaRPr lang="en-US" altLang="ko-KR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17C353C-5870-43FF-B4D0-3BF3A62D2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CC117-E218-4386-9C3A-57765633B3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169181-8891-4A17-AAFF-B58969E9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0" y="1145311"/>
            <a:ext cx="4344006" cy="2143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81D6FD-DE06-48F8-85FA-6D0FA97DE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03" y="992693"/>
            <a:ext cx="1867161" cy="27626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96EC80-B0F3-4C6B-B4C4-78FD2BDAC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423" y="4427052"/>
            <a:ext cx="4563112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FC04A-268B-4652-859E-3275EAE45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22" y="5069034"/>
            <a:ext cx="1285988" cy="16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0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FE08D-F4F5-4E95-9043-B8AFE96B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소프트맥스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CE631-5D9B-44C2-A026-E410A7760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9624F0-CD60-4B84-96E6-CBE090C3AB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ko-KR" altLang="en-US"/>
              <a:t>소프트맥스 함수 구현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개선된 소프트맥스 함수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9C383-396B-462F-A4B2-082457F19F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C1014-BAE4-4D78-885A-67D28280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44" y="1636814"/>
            <a:ext cx="2951035" cy="2375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CC178F-5EE9-4038-BEC5-997B0E90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624" y="1539430"/>
            <a:ext cx="3410426" cy="1581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3BA144-0761-4D02-A4BE-74293F2AC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970" y="4392897"/>
            <a:ext cx="3881315" cy="1787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FC76CE-78B4-435C-995F-5796C1EE5642}"/>
              </a:ext>
            </a:extLst>
          </p:cNvPr>
          <p:cNvSpPr txBox="1"/>
          <p:nvPr/>
        </p:nvSpPr>
        <p:spPr>
          <a:xfrm>
            <a:off x="3817400" y="4451682"/>
            <a:ext cx="6497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오버플로 문제를 해결하기 </a:t>
            </a:r>
            <a:endParaRPr lang="en-US" altLang="ko-KR" sz="1400"/>
          </a:p>
          <a:p>
            <a:r>
              <a:rPr lang="ko-KR" altLang="en-US" sz="1400"/>
              <a:t>위한 개선된 소프트맥스 함수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9310C6-DBCD-4447-9A86-1A6675B56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937" y="4141671"/>
            <a:ext cx="410584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9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D800D-DA70-4AA2-BCA1-476409F9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소프트맥스 함수의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CDCA1-F6DE-457D-8F81-115A1903B0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6D291-AB83-4A84-99A8-97451023DF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softmax( ) </a:t>
            </a:r>
            <a:r>
              <a:rPr lang="ko-KR" altLang="en-US"/>
              <a:t>함수를 사용하면 신경망의 출력을 다음과 같이 계산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소프트맥스의 특징</a:t>
            </a:r>
            <a:endParaRPr lang="en-US" altLang="ko-KR"/>
          </a:p>
          <a:p>
            <a:pPr lvl="1"/>
            <a:r>
              <a:rPr lang="ko-KR" altLang="en-US"/>
              <a:t>출력은 </a:t>
            </a:r>
            <a:r>
              <a:rPr lang="en-US" altLang="ko-KR"/>
              <a:t>0</a:t>
            </a:r>
            <a:r>
              <a:rPr lang="ko-KR" altLang="en-US"/>
              <a:t>에서 </a:t>
            </a:r>
            <a:r>
              <a:rPr lang="en-US" altLang="ko-KR"/>
              <a:t>1.0 </a:t>
            </a:r>
            <a:r>
              <a:rPr lang="ko-KR" altLang="en-US"/>
              <a:t>사이의 실수 </a:t>
            </a:r>
            <a:endParaRPr lang="en-US" altLang="ko-KR"/>
          </a:p>
          <a:p>
            <a:pPr lvl="1"/>
            <a:r>
              <a:rPr lang="ko-KR" altLang="en-US"/>
              <a:t>소프트맥스 함수 출력의 총합은 </a:t>
            </a:r>
            <a:r>
              <a:rPr lang="en-US" altLang="ko-KR"/>
              <a:t>1</a:t>
            </a:r>
            <a:r>
              <a:rPr lang="ko-KR" altLang="en-US"/>
              <a:t>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출력의 총합이 </a:t>
            </a:r>
            <a:r>
              <a:rPr lang="en-US" altLang="ko-KR"/>
              <a:t>1</a:t>
            </a:r>
            <a:r>
              <a:rPr lang="ko-KR" altLang="en-US"/>
              <a:t>이 된다는 점은 소프트맥스 함수의 중요한 성질 </a:t>
            </a:r>
            <a:endParaRPr lang="en-US" altLang="ko-KR"/>
          </a:p>
          <a:p>
            <a:pPr lvl="2"/>
            <a:r>
              <a:rPr lang="ko-KR" altLang="en-US"/>
              <a:t>이 성질 덕분에 소프트맥스 함수의 출력을 </a:t>
            </a:r>
            <a:r>
              <a:rPr lang="en-US" altLang="ko-KR"/>
              <a:t>‘</a:t>
            </a:r>
            <a:r>
              <a:rPr lang="ko-KR" altLang="en-US"/>
              <a:t>확률＇로 해석할 수 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F9B8B3-D703-4779-89B8-6BC93D4F21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2624B-3BFA-4C1F-8042-2F1BC9B6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18" y="1696841"/>
            <a:ext cx="3810532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48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7058C-81A2-4FD1-9798-A9E567F3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출력층의 뉴런 수 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F2A25-663E-4255-BC77-8C6F643B24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666A89-A466-40FE-8269-FCCCACEB56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출력층의 뉴런 수 </a:t>
            </a:r>
            <a:endParaRPr lang="en-US" altLang="ko-KR"/>
          </a:p>
          <a:p>
            <a:pPr lvl="1"/>
            <a:r>
              <a:rPr lang="ko-KR" altLang="en-US"/>
              <a:t>분류에서는 분류하고 싶은 클래스 수로 설정하는 것이 일반적이다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입력 이미지를 </a:t>
            </a:r>
            <a:r>
              <a:rPr lang="en-US" altLang="ko-KR"/>
              <a:t>0</a:t>
            </a:r>
            <a:r>
              <a:rPr lang="ko-KR" altLang="en-US"/>
              <a:t>부터 </a:t>
            </a:r>
            <a:r>
              <a:rPr lang="en-US" altLang="ko-KR"/>
              <a:t>9 </a:t>
            </a:r>
            <a:r>
              <a:rPr lang="ko-KR" altLang="en-US"/>
              <a:t>중 하나로 분류하는 문제라면 아래 그림처럼 출력층의 뉴런을 </a:t>
            </a:r>
            <a:r>
              <a:rPr lang="en-US" altLang="ko-KR"/>
              <a:t>10</a:t>
            </a:r>
            <a:r>
              <a:rPr lang="ko-KR" altLang="en-US"/>
              <a:t>개로 설정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출력층 뉴런은 위에서부터 차례로 숫자 </a:t>
            </a:r>
            <a:r>
              <a:rPr lang="en-US" altLang="ko-KR"/>
              <a:t>0, 1, …. 9</a:t>
            </a:r>
            <a:r>
              <a:rPr lang="ko-KR" altLang="en-US"/>
              <a:t>에 대응하며</a:t>
            </a:r>
            <a:r>
              <a:rPr lang="en-US" altLang="ko-KR"/>
              <a:t>, </a:t>
            </a:r>
            <a:r>
              <a:rPr lang="ko-KR" altLang="en-US"/>
              <a:t>뉴런의 회색 농도가 해당 뉴런의 출력 값을 의미 </a:t>
            </a:r>
            <a:endParaRPr lang="en-US" altLang="ko-KR"/>
          </a:p>
          <a:p>
            <a:pPr lvl="1"/>
            <a:r>
              <a:rPr lang="ko-KR" altLang="en-US"/>
              <a:t>위의 예제에서는 색이 가장 짙은 </a:t>
            </a:r>
            <a:r>
              <a:rPr lang="en-US" altLang="ko-KR"/>
              <a:t>y_2 </a:t>
            </a:r>
            <a:r>
              <a:rPr lang="ko-KR" altLang="en-US"/>
              <a:t>뉴런이 가장 큰 값을 출력하기 때문에 이 신경망이 선택한 클래스는 </a:t>
            </a:r>
            <a:r>
              <a:rPr lang="en-US" altLang="ko-KR"/>
              <a:t>y_2</a:t>
            </a:r>
            <a:r>
              <a:rPr lang="ko-KR" altLang="en-US"/>
              <a:t>가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즉 입력 이미지를 숫자 </a:t>
            </a:r>
            <a:r>
              <a:rPr lang="en-US" altLang="ko-KR"/>
              <a:t>2</a:t>
            </a:r>
            <a:r>
              <a:rPr lang="ko-KR" altLang="en-US"/>
              <a:t>로 판단한다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BDD67F-6FE5-4C65-84A6-D712A720E24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4D38AA-4903-4876-BB87-D3E36CB6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43" y="2428671"/>
            <a:ext cx="3762235" cy="21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7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0A022-B45B-4719-B455-1A5D7F1C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 Learning</a:t>
            </a:r>
            <a:r>
              <a:rPr lang="ko-KR" altLang="en-US"/>
              <a:t>의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D44320-80C4-4E5F-8D2E-A1B4D2E69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7D79D-C3DE-486D-A4D2-731E660DD9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Tensorflow</a:t>
            </a:r>
          </a:p>
          <a:p>
            <a:pPr lvl="1"/>
            <a:r>
              <a:rPr lang="ko-KR" altLang="en-US"/>
              <a:t>영상처리나 자연어 이해등에 </a:t>
            </a:r>
            <a:r>
              <a:rPr lang="en-US" altLang="ko-KR"/>
              <a:t>Tensorflow</a:t>
            </a:r>
            <a:r>
              <a:rPr lang="ko-KR" altLang="en-US"/>
              <a:t>가 많이 사용되지만</a:t>
            </a:r>
            <a:r>
              <a:rPr lang="en-US" altLang="ko-KR"/>
              <a:t>, Tensorflow </a:t>
            </a:r>
            <a:r>
              <a:rPr lang="ko-KR" altLang="en-US"/>
              <a:t>코드 작성은 무척이나 힘든 일이다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복잡하고 길고</a:t>
            </a:r>
            <a:r>
              <a:rPr lang="en-US" altLang="ko-KR"/>
              <a:t>, </a:t>
            </a:r>
            <a:r>
              <a:rPr lang="ko-KR" altLang="en-US"/>
              <a:t>또 번거로운 작업을 해야하기 때문에 </a:t>
            </a:r>
            <a:r>
              <a:rPr lang="en-US" altLang="ko-KR"/>
              <a:t>Keras </a:t>
            </a:r>
            <a:r>
              <a:rPr lang="ko-KR" altLang="en-US"/>
              <a:t>같은 추상화 라이브러리은 저수준 라이브러리의 레고 블록을 쉽게 쓸 수 있는 고수준 접근 기능을 제공하는데</a:t>
            </a:r>
            <a:r>
              <a:rPr lang="en-US" altLang="ko-KR"/>
              <a:t>, </a:t>
            </a:r>
            <a:r>
              <a:rPr lang="ko-KR" altLang="en-US"/>
              <a:t>이를 통해서 간단하게 데이터 흐름 그래프를 작성하고</a:t>
            </a:r>
            <a:r>
              <a:rPr lang="en-US" altLang="ko-KR"/>
              <a:t>, </a:t>
            </a:r>
            <a:r>
              <a:rPr lang="ko-KR" altLang="en-US"/>
              <a:t>이를 학습시키고</a:t>
            </a:r>
            <a:r>
              <a:rPr lang="en-US" altLang="ko-KR"/>
              <a:t>, </a:t>
            </a:r>
            <a:r>
              <a:rPr lang="ko-KR" altLang="en-US"/>
              <a:t>추론을 수행할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설치</a:t>
            </a:r>
            <a:endParaRPr lang="en-US" altLang="ko-KR"/>
          </a:p>
          <a:p>
            <a:pPr lvl="1"/>
            <a:r>
              <a:rPr lang="en-US" altLang="ko-KR"/>
              <a:t>cpu </a:t>
            </a:r>
            <a:r>
              <a:rPr lang="ko-KR" altLang="en-US"/>
              <a:t>버전 </a:t>
            </a:r>
            <a:endParaRPr lang="en-US" altLang="ko-KR"/>
          </a:p>
          <a:p>
            <a:pPr lvl="2"/>
            <a:r>
              <a:rPr lang="en-US" altLang="ko-KR"/>
              <a:t>pip install tensorflow</a:t>
            </a:r>
          </a:p>
          <a:p>
            <a:pPr lvl="1"/>
            <a:r>
              <a:rPr lang="en-US" altLang="ko-KR"/>
              <a:t>gpu </a:t>
            </a:r>
            <a:r>
              <a:rPr lang="ko-KR" altLang="en-US"/>
              <a:t>버전</a:t>
            </a:r>
            <a:endParaRPr lang="en-US" altLang="ko-KR"/>
          </a:p>
          <a:p>
            <a:pPr lvl="2"/>
            <a:r>
              <a:rPr lang="en-US" altLang="ko-KR"/>
              <a:t>pip install tensorflow-gpu </a:t>
            </a:r>
          </a:p>
          <a:p>
            <a:pPr lvl="3"/>
            <a:r>
              <a:rPr lang="ko-KR" altLang="en-US"/>
              <a:t>단 </a:t>
            </a:r>
            <a:r>
              <a:rPr lang="en-US" altLang="ko-KR"/>
              <a:t>Cuda</a:t>
            </a:r>
            <a:r>
              <a:rPr lang="ko-KR" altLang="en-US"/>
              <a:t>가 먼저 설치되어 있어야 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DFD261-FA93-4391-8E62-A8AAD361F8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43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E68F5-6605-48F3-AAB0-1FC60B0D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Hello Tensorflow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064E6-79BE-48D9-AF5D-F33F61BD98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8BDB2-2B1E-45E9-81E8-790BFED631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버전 확인하기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Hello World </a:t>
            </a:r>
            <a:r>
              <a:rPr lang="ko-KR" altLang="en-US"/>
              <a:t>출력하기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ko-KR" altLang="en-US"/>
              <a:t>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D059D-8409-489F-8AA5-28C519C252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4E86F-7AD3-4EA3-848D-2D58E28A36D5}"/>
              </a:ext>
            </a:extLst>
          </p:cNvPr>
          <p:cNvSpPr txBox="1"/>
          <p:nvPr/>
        </p:nvSpPr>
        <p:spPr>
          <a:xfrm>
            <a:off x="1059447" y="1612231"/>
            <a:ext cx="18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import tensorflow as tf</a:t>
            </a:r>
          </a:p>
          <a:p>
            <a:r>
              <a:rPr lang="en-US" altLang="ko-KR" sz="1200"/>
              <a:t>print (tf.__version__)</a:t>
            </a:r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47C02-6617-4C9F-AFBB-9CB50E8511E0}"/>
              </a:ext>
            </a:extLst>
          </p:cNvPr>
          <p:cNvSpPr txBox="1"/>
          <p:nvPr/>
        </p:nvSpPr>
        <p:spPr>
          <a:xfrm>
            <a:off x="1083509" y="3082539"/>
            <a:ext cx="1967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h</a:t>
            </a:r>
            <a:r>
              <a:rPr lang="ko-KR" altLang="en-US" sz="1200"/>
              <a:t> </a:t>
            </a:r>
            <a:r>
              <a:rPr lang="en-US" altLang="ko-KR" sz="1200"/>
              <a:t>=</a:t>
            </a:r>
            <a:r>
              <a:rPr lang="ko-KR" altLang="en-US" sz="1200"/>
              <a:t> </a:t>
            </a:r>
            <a:r>
              <a:rPr lang="en-US" altLang="ko-KR" sz="1200"/>
              <a:t>tf.constant(“Hello”)</a:t>
            </a:r>
          </a:p>
          <a:p>
            <a:r>
              <a:rPr lang="en-US" altLang="ko-KR" sz="1200"/>
              <a:t>w = tf.constant(“ World!”)</a:t>
            </a:r>
          </a:p>
          <a:p>
            <a:r>
              <a:rPr lang="en-US" altLang="ko-KR" sz="1200"/>
              <a:t>hw = h + w</a:t>
            </a:r>
          </a:p>
          <a:p>
            <a:endParaRPr lang="en-US" altLang="ko-KR" sz="1200"/>
          </a:p>
          <a:p>
            <a:r>
              <a:rPr lang="en-US" altLang="ko-KR" sz="1200"/>
              <a:t>with tf.Session() as sess:</a:t>
            </a:r>
          </a:p>
          <a:p>
            <a:r>
              <a:rPr lang="en-US" altLang="ko-KR" sz="1200"/>
              <a:t>    ans = sess.run(hw)</a:t>
            </a:r>
          </a:p>
          <a:p>
            <a:endParaRPr lang="en-US" altLang="ko-KR" sz="1200"/>
          </a:p>
          <a:p>
            <a:r>
              <a:rPr lang="en-US" altLang="ko-KR" sz="1200"/>
              <a:t>print (ans)</a:t>
            </a:r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81E95-DC30-40B8-93B1-801BCB8941AD}"/>
              </a:ext>
            </a:extLst>
          </p:cNvPr>
          <p:cNvSpPr txBox="1"/>
          <p:nvPr/>
        </p:nvSpPr>
        <p:spPr>
          <a:xfrm>
            <a:off x="3617493" y="2964989"/>
            <a:ext cx="73312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/>
              <a:t>텐서플로의 연산 그래프와 관련된 중요한 개념은</a:t>
            </a:r>
            <a:r>
              <a:rPr lang="en-US" altLang="ko-KR" sz="1200"/>
              <a:t>, </a:t>
            </a:r>
            <a:r>
              <a:rPr lang="ko-KR" altLang="en-US" sz="1200"/>
              <a:t>먼저 어떤 연산을 할지를 정의해둔 후 외부 메커니즘을 통해서 그 연산을 실행한다는 점</a:t>
            </a:r>
            <a:endParaRPr lang="en-US" altLang="ko-KR" sz="1200"/>
          </a:p>
          <a:p>
            <a:pPr algn="ctr"/>
            <a:r>
              <a:rPr lang="ko-KR" altLang="en-US" sz="1200"/>
              <a:t>텐서플로 코드는 </a:t>
            </a:r>
            <a:r>
              <a:rPr lang="en-US" altLang="ko-KR" sz="1200"/>
              <a:t>h</a:t>
            </a:r>
            <a:r>
              <a:rPr lang="ko-KR" altLang="en-US" sz="1200"/>
              <a:t>와 </a:t>
            </a:r>
            <a:r>
              <a:rPr lang="en-US" altLang="ko-KR" sz="1200"/>
              <a:t>w</a:t>
            </a:r>
            <a:r>
              <a:rPr lang="ko-KR" altLang="en-US" sz="1200"/>
              <a:t>의 합을 구하지 않고</a:t>
            </a:r>
            <a:r>
              <a:rPr lang="en-US" altLang="ko-KR" sz="1200"/>
              <a:t>, </a:t>
            </a:r>
            <a:r>
              <a:rPr lang="ko-KR" altLang="en-US" sz="1200"/>
              <a:t>대신 나중에 실행될 합 연산을 연산 그래프에 추가한다</a:t>
            </a:r>
            <a:r>
              <a:rPr lang="en-US" altLang="ko-KR" sz="1200"/>
              <a:t>.</a:t>
            </a:r>
            <a:endParaRPr lang="ko-KR" altLang="en-US" sz="1200"/>
          </a:p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84642-0C90-445E-95B3-1445AD0A6C9E}"/>
              </a:ext>
            </a:extLst>
          </p:cNvPr>
          <p:cNvSpPr txBox="1"/>
          <p:nvPr/>
        </p:nvSpPr>
        <p:spPr>
          <a:xfrm>
            <a:off x="3617493" y="3841217"/>
            <a:ext cx="72590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/>
              <a:t>Session </a:t>
            </a:r>
            <a:r>
              <a:rPr lang="ko-KR" altLang="en-US" sz="1200"/>
              <a:t>객체는 외부의 텐서플로 연산 메커니즘에 대한 인터페이스 역할을 하며</a:t>
            </a:r>
            <a:r>
              <a:rPr lang="en-US" altLang="ko-KR" sz="1200"/>
              <a:t>, </a:t>
            </a:r>
            <a:r>
              <a:rPr lang="ko-KR" altLang="en-US" sz="1200"/>
              <a:t>이를 이용해 우리가 정의한 연산 그래프를 실행한다</a:t>
            </a:r>
            <a:r>
              <a:rPr lang="en-US" altLang="ko-KR" sz="1200"/>
              <a:t>.</a:t>
            </a:r>
          </a:p>
          <a:p>
            <a:pPr algn="ctr"/>
            <a:endParaRPr lang="en-US" altLang="ko-KR" sz="1200"/>
          </a:p>
          <a:p>
            <a:pPr algn="ctr"/>
            <a:r>
              <a:rPr lang="ko-KR" altLang="en-US" sz="1200"/>
              <a:t>실제로 </a:t>
            </a:r>
            <a:r>
              <a:rPr lang="en-US" altLang="ko-KR" sz="1200"/>
              <a:t>hw</a:t>
            </a:r>
            <a:r>
              <a:rPr lang="ko-KR" altLang="en-US" sz="1200"/>
              <a:t>를 계산하고 다음 행에서 </a:t>
            </a:r>
            <a:r>
              <a:rPr lang="en-US" altLang="ko-KR" sz="1200"/>
              <a:t>ans</a:t>
            </a:r>
            <a:r>
              <a:rPr lang="ko-KR" altLang="en-US" sz="1200"/>
              <a:t>를 출력</a:t>
            </a:r>
          </a:p>
        </p:txBody>
      </p:sp>
    </p:spTree>
    <p:extLst>
      <p:ext uri="{BB962C8B-B14F-4D97-AF65-F5344CB8AC3E}">
        <p14:creationId xmlns:p14="http://schemas.microsoft.com/office/powerpoint/2010/main" val="27968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E2BBA-86FC-4364-A882-1B7323B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자료형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76A73-71DD-44BC-8F45-A6B2117B0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C67D4D-9F0C-47B8-9702-D212CF40CE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상수 값 정의 </a:t>
            </a:r>
            <a:endParaRPr lang="en-US" altLang="ko-KR"/>
          </a:p>
          <a:p>
            <a:pPr lvl="1"/>
            <a:r>
              <a:rPr lang="ko-KR" altLang="en-US"/>
              <a:t>특정 값을 저장하기 위해 </a:t>
            </a:r>
            <a:r>
              <a:rPr lang="en-US" altLang="ko-KR"/>
              <a:t>TF</a:t>
            </a:r>
            <a:r>
              <a:rPr lang="ko-KR" altLang="en-US"/>
              <a:t>에서 상수를 생성할 수 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tf.constant(1)</a:t>
            </a:r>
          </a:p>
          <a:p>
            <a:r>
              <a:rPr lang="ko-KR" altLang="en-US"/>
              <a:t>변수 </a:t>
            </a:r>
            <a:endParaRPr lang="en-US" altLang="ko-KR"/>
          </a:p>
          <a:p>
            <a:pPr lvl="1"/>
            <a:r>
              <a:rPr lang="ko-KR" altLang="en-US"/>
              <a:t>신경망에서 가중치를 갱신하기 위해서는 변수</a:t>
            </a:r>
            <a:r>
              <a:rPr lang="en-US" altLang="ko-KR"/>
              <a:t>(Variable)</a:t>
            </a:r>
            <a:r>
              <a:rPr lang="ko-KR" altLang="en-US"/>
              <a:t>이라고 불리는 특별한 객체를 사용해야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세션이 실행될 때마다 </a:t>
            </a:r>
            <a:r>
              <a:rPr lang="en-US" altLang="ko-KR"/>
              <a:t>‘</a:t>
            </a:r>
            <a:r>
              <a:rPr lang="ko-KR" altLang="en-US"/>
              <a:t>리필＇되는 다른 텐서객체와 달리</a:t>
            </a:r>
            <a:r>
              <a:rPr lang="en-US" altLang="ko-KR"/>
              <a:t>, </a:t>
            </a:r>
            <a:r>
              <a:rPr lang="ko-KR" altLang="en-US"/>
              <a:t>변수는 그래프에서 고정된 상태를 유지할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특징이 중요한 까닭은 변수의 현재 상태가</a:t>
            </a:r>
            <a:r>
              <a:rPr lang="en-US" altLang="ko-KR"/>
              <a:t>, </a:t>
            </a:r>
            <a:r>
              <a:rPr lang="ko-KR" altLang="en-US"/>
              <a:t>이후 반복 과정 속에서의 상태에 영향을 줄 수 있기 때문이다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다른 텐서와 마찬가지로 변수도 그래프 내 다른 연산에 입력값으로 사용될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변수의 사용 두 단계</a:t>
            </a:r>
            <a:endParaRPr lang="en-US" altLang="ko-KR"/>
          </a:p>
          <a:p>
            <a:pPr lvl="2"/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tf.Variable( ) </a:t>
            </a:r>
            <a:r>
              <a:rPr lang="ko-KR" altLang="en-US"/>
              <a:t>함수를 사용해 변수를 생성하고 어떤 값으로 초기화할 지를 정의 </a:t>
            </a: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단계 </a:t>
            </a:r>
            <a:r>
              <a:rPr lang="en-US" altLang="ko-KR"/>
              <a:t>tf.global_variables_initializer( ) </a:t>
            </a:r>
            <a:r>
              <a:rPr lang="ko-KR" altLang="en-US"/>
              <a:t>메서드를 사용하여 세션에서 초기화 연산을 명시적으로 수행 </a:t>
            </a:r>
            <a:endParaRPr lang="en-US" altLang="ko-KR"/>
          </a:p>
          <a:p>
            <a:pPr lvl="3"/>
            <a:r>
              <a:rPr lang="ko-KR" altLang="en-US"/>
              <a:t>이 메서드는 변수에 메모리를 할당하고 초기값으로 설정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10B29-C0C1-4725-A52F-3B2B759D68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509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9986F-80FD-4778-A5DD-B07DED12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자료형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4B8F5-17E3-4F17-84B1-6A51D9D25C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D64BAA-C469-4A4E-BB5F-86EF36C72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플레이스홀더</a:t>
            </a:r>
            <a:endParaRPr lang="en-US" altLang="ko-KR"/>
          </a:p>
          <a:p>
            <a:pPr lvl="1"/>
            <a:r>
              <a:rPr lang="ko-KR" altLang="en-US"/>
              <a:t>입력 데이터를 생성하는 데 소스 연산을 사용했지만</a:t>
            </a:r>
            <a:r>
              <a:rPr lang="en-US" altLang="ko-KR"/>
              <a:t>, </a:t>
            </a:r>
            <a:r>
              <a:rPr lang="ko-KR" altLang="en-US"/>
              <a:t>텐서플로는 입력값을 공급하기 위한 내장 구조를 가지고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구조를 </a:t>
            </a:r>
            <a:r>
              <a:rPr lang="en-US" altLang="ko-KR"/>
              <a:t>placeholder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플레이스홀더는 나중에 데이터로 채워질 빈 변수라고 생각하면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일단 그래프를 구성하고 그래프가 실행되는 시점에 입력 데이터를 밀어 넣는데 사용한다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shape</a:t>
            </a:r>
            <a:r>
              <a:rPr lang="ko-KR" altLang="en-US"/>
              <a:t> 인수를 선택적으로 사용할 수 있다</a:t>
            </a:r>
            <a:r>
              <a:rPr lang="en-US" altLang="ko-KR"/>
              <a:t>. </a:t>
            </a:r>
            <a:r>
              <a:rPr lang="ko-KR" altLang="en-US"/>
              <a:t>값이 지정되지 않거나 </a:t>
            </a:r>
            <a:r>
              <a:rPr lang="en-US" altLang="ko-KR"/>
              <a:t>None</a:t>
            </a:r>
            <a:r>
              <a:rPr lang="ko-KR" altLang="en-US"/>
              <a:t>으로 지정되면 플레이스홀더는 모든 크기의 데이터를 받을 수 있다</a:t>
            </a:r>
            <a:r>
              <a:rPr lang="en-US" altLang="ko-KR"/>
              <a:t>. </a:t>
            </a:r>
            <a:r>
              <a:rPr lang="ko-KR" altLang="en-US"/>
              <a:t>흔히 샘플 데이터의 개수에 해당되는 행렬의 차원</a:t>
            </a:r>
            <a:r>
              <a:rPr lang="en-US" altLang="ko-KR"/>
              <a:t>(</a:t>
            </a:r>
            <a:r>
              <a:rPr lang="ko-KR" altLang="en-US"/>
              <a:t>일반적으로 데이터의 행에 해당됨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en-US" altLang="ko-KR"/>
              <a:t>None</a:t>
            </a:r>
            <a:r>
              <a:rPr lang="ko-KR" altLang="en-US"/>
              <a:t>을 사용하는 반면 특징의 길이</a:t>
            </a:r>
            <a:r>
              <a:rPr lang="en-US" altLang="ko-KR"/>
              <a:t>(</a:t>
            </a:r>
            <a:r>
              <a:rPr lang="ko-KR" altLang="en-US"/>
              <a:t>일반적으로 데이터의 열에 해당됨</a:t>
            </a:r>
            <a:r>
              <a:rPr lang="en-US" altLang="ko-KR"/>
              <a:t>)</a:t>
            </a:r>
            <a:r>
              <a:rPr lang="ko-KR" altLang="en-US"/>
              <a:t>는 고정된 값을 사용한다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ph = tf.placeholder(tf.float32, shape=(None, 10))</a:t>
            </a:r>
          </a:p>
          <a:p>
            <a:pPr lvl="1"/>
            <a:r>
              <a:rPr lang="ko-KR" altLang="en-US"/>
              <a:t>플레이스홀더를 정의하면 반드시 입력값을 밀어 넣어야 하며 그렇지 않으면 예외가 발생한다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입력 데이터는 딕셔너리 형태로 </a:t>
            </a:r>
            <a:r>
              <a:rPr lang="en-US" altLang="ko-KR"/>
              <a:t>session.run( ) </a:t>
            </a:r>
            <a:r>
              <a:rPr lang="ko-KR" altLang="en-US"/>
              <a:t>메서드에 전달되며</a:t>
            </a:r>
            <a:r>
              <a:rPr lang="en-US" altLang="ko-KR"/>
              <a:t>, </a:t>
            </a:r>
            <a:r>
              <a:rPr lang="ko-KR" altLang="en-US"/>
              <a:t>딕셔너리의 키는 플레이스홀더 변수의 이름에 대응하며 딕셔너리의 값은 리스트나 넘파이 배열로 구성된 데이터의 값이다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sess.run(s, feed_dict={x : X_data, w : w_data})</a:t>
            </a:r>
          </a:p>
          <a:p>
            <a:pPr lvl="2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E95B27-FCF3-4734-8FE2-63DB47061E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273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2C6B7-3147-4649-BD4D-0BE8940A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자료형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AD5638-C4EA-4030-954F-CBD761D80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3BB9E-4EC9-4234-9899-B2644D81D69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플레이스홀더</a:t>
            </a:r>
            <a:endParaRPr lang="en-US" altLang="ko-KR"/>
          </a:p>
          <a:p>
            <a:pPr lvl="1"/>
            <a:r>
              <a:rPr lang="ko-KR" altLang="en-US"/>
              <a:t>행렬 </a:t>
            </a:r>
            <a:r>
              <a:rPr lang="en-US" altLang="ko-KR"/>
              <a:t>x</a:t>
            </a:r>
            <a:r>
              <a:rPr lang="ko-KR" altLang="en-US"/>
              <a:t>와 벡터 </a:t>
            </a:r>
            <a:r>
              <a:rPr lang="en-US" altLang="ko-KR"/>
              <a:t>w </a:t>
            </a:r>
            <a:r>
              <a:rPr lang="ko-KR" altLang="en-US"/>
              <a:t>두 개의 입력에 대한 플레이스홀더가 있다</a:t>
            </a:r>
            <a:r>
              <a:rPr lang="en-US" altLang="ko-KR"/>
              <a:t>. </a:t>
            </a:r>
            <a:r>
              <a:rPr lang="ko-KR" altLang="en-US"/>
              <a:t>행렬곱을 통해 </a:t>
            </a:r>
            <a:r>
              <a:rPr lang="en-US" altLang="ko-KR"/>
              <a:t>5</a:t>
            </a:r>
            <a:r>
              <a:rPr lang="ko-KR" altLang="en-US"/>
              <a:t>개의 원소를 가진 벡터 </a:t>
            </a:r>
            <a:r>
              <a:rPr lang="en-US" altLang="ko-KR"/>
              <a:t>xw</a:t>
            </a:r>
            <a:r>
              <a:rPr lang="ko-KR" altLang="en-US"/>
              <a:t>를 만든 후 </a:t>
            </a:r>
            <a:r>
              <a:rPr lang="en-US" altLang="ko-KR"/>
              <a:t>-1</a:t>
            </a:r>
            <a:r>
              <a:rPr lang="ko-KR" altLang="en-US"/>
              <a:t>의 값으로 채워진 상수 벡터 </a:t>
            </a:r>
            <a:r>
              <a:rPr lang="en-US" altLang="ko-KR"/>
              <a:t>b</a:t>
            </a:r>
            <a:r>
              <a:rPr lang="ko-KR" altLang="en-US"/>
              <a:t>를 더한다</a:t>
            </a:r>
            <a:r>
              <a:rPr lang="en-US" altLang="ko-KR"/>
              <a:t>. </a:t>
            </a:r>
            <a:r>
              <a:rPr lang="ko-KR" altLang="en-US"/>
              <a:t>마지막으로 변수 </a:t>
            </a:r>
            <a:r>
              <a:rPr lang="en-US" altLang="ko-KR"/>
              <a:t>s</a:t>
            </a:r>
            <a:r>
              <a:rPr lang="ko-KR" altLang="en-US"/>
              <a:t>는 </a:t>
            </a:r>
            <a:r>
              <a:rPr lang="en-US" altLang="ko-KR"/>
              <a:t>tf.reduce_max( ) </a:t>
            </a:r>
            <a:r>
              <a:rPr lang="ko-KR" altLang="en-US"/>
              <a:t>연산을 사용하여 벡터의 최댓값을 취한다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5</a:t>
            </a:r>
            <a:r>
              <a:rPr lang="ko-KR" altLang="en-US"/>
              <a:t>개의 원소를 가진 벡터를 하나의 스칼로로 축소하므로 </a:t>
            </a:r>
            <a:r>
              <a:rPr lang="en-US" altLang="ko-KR"/>
              <a:t>reduce(</a:t>
            </a:r>
            <a:r>
              <a:rPr lang="ko-KR" altLang="en-US"/>
              <a:t>축소</a:t>
            </a:r>
            <a:r>
              <a:rPr lang="en-US" altLang="ko-KR"/>
              <a:t>) </a:t>
            </a:r>
            <a:r>
              <a:rPr lang="ko-KR" altLang="en-US"/>
              <a:t>라는 단어를 사용한다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3AC230-FFB8-4494-8FBC-103BBF6AB1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5F915-A86B-4E05-968B-34237AA4AA24}"/>
              </a:ext>
            </a:extLst>
          </p:cNvPr>
          <p:cNvSpPr txBox="1"/>
          <p:nvPr/>
        </p:nvSpPr>
        <p:spPr>
          <a:xfrm>
            <a:off x="1443789" y="2638926"/>
            <a:ext cx="5085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x_data = np.random.randn(5,10) </a:t>
            </a:r>
          </a:p>
          <a:p>
            <a:r>
              <a:rPr lang="en-US" altLang="ko-KR" sz="1200"/>
              <a:t>w_data = np.random.randn(10,1) </a:t>
            </a:r>
          </a:p>
          <a:p>
            <a:endParaRPr lang="en-US" altLang="ko-KR" sz="1200"/>
          </a:p>
          <a:p>
            <a:r>
              <a:rPr lang="en-US" altLang="ko-KR" sz="1200"/>
              <a:t>with tf.Graph().as_default():</a:t>
            </a:r>
          </a:p>
          <a:p>
            <a:r>
              <a:rPr lang="en-US" altLang="ko-KR" sz="1200"/>
              <a:t>    x = tf.placeholder(tf.float32,shape=(5,10))</a:t>
            </a:r>
          </a:p>
          <a:p>
            <a:r>
              <a:rPr lang="en-US" altLang="ko-KR" sz="1200"/>
              <a:t>    w = tf.placeholder(tf.float32,shape=(10,1))</a:t>
            </a:r>
          </a:p>
          <a:p>
            <a:r>
              <a:rPr lang="en-US" altLang="ko-KR" sz="1200"/>
              <a:t>    b = tf.fill((5,1),-1.) </a:t>
            </a:r>
          </a:p>
          <a:p>
            <a:r>
              <a:rPr lang="en-US" altLang="ko-KR" sz="1200"/>
              <a:t>    xw = tf.matmul(x,w)</a:t>
            </a:r>
          </a:p>
          <a:p>
            <a:endParaRPr lang="en-US" altLang="ko-KR" sz="1200"/>
          </a:p>
          <a:p>
            <a:r>
              <a:rPr lang="en-US" altLang="ko-KR" sz="1200"/>
              <a:t>    xwb = xw + b</a:t>
            </a:r>
          </a:p>
          <a:p>
            <a:r>
              <a:rPr lang="en-US" altLang="ko-KR" sz="1200"/>
              <a:t>    s = tf.reduce_max(xwb)</a:t>
            </a:r>
          </a:p>
          <a:p>
            <a:r>
              <a:rPr lang="en-US" altLang="ko-KR" sz="1200"/>
              <a:t>    with tf.Session() as sess:</a:t>
            </a:r>
          </a:p>
          <a:p>
            <a:r>
              <a:rPr lang="en-US" altLang="ko-KR" sz="1200"/>
              <a:t>        outs = sess.run(s,feed_dict={x: x_data,w: w_data}) </a:t>
            </a:r>
          </a:p>
          <a:p>
            <a:endParaRPr lang="en-US" altLang="ko-KR" sz="1200"/>
          </a:p>
          <a:p>
            <a:r>
              <a:rPr lang="en-US" altLang="ko-KR" sz="1200"/>
              <a:t>print("outs = {}".format(outs))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013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9C194-E8B2-4A03-838A-7EC63C46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간단한 예측자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E4C10B-6EC2-4003-8F14-5C9AACC408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6692A4-301B-4A48-A073-79801ECF78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컴퓨터의 처리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그럼 확장해서 마일 변환 공식을 모른다고 가정하고 아래 질문을 한다면</a:t>
            </a:r>
            <a:r>
              <a:rPr lang="en-US" altLang="ko-KR"/>
              <a:t>?</a:t>
            </a:r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7C8C11-E6DF-4301-A23A-7416BA4B53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EAD6B8-3E2E-447C-A995-0778C47C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489" y="1259415"/>
            <a:ext cx="5096586" cy="1562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E4B697-CA32-4ACD-B8F1-C0E30331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57" y="2749725"/>
            <a:ext cx="5010849" cy="1581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B92370-2FB9-4696-A603-065C7682C220}"/>
              </a:ext>
            </a:extLst>
          </p:cNvPr>
          <p:cNvSpPr txBox="1"/>
          <p:nvPr/>
        </p:nvSpPr>
        <p:spPr>
          <a:xfrm>
            <a:off x="4565542" y="4152636"/>
            <a:ext cx="426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입력이 들어오면 컴퓨터는 연산을 통해 출력 값을 계산한다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F10E3-6103-4E86-99CF-E848F41F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357" y="4892142"/>
            <a:ext cx="5229955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7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086BA87-8B31-4BB6-9889-6AB62DFD6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463335B-3187-4130-AF3C-3528E348E4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공식을 모르는 상태에서 유추할 수 있는 건 킬로미터와 마일의 관계가 선형</a:t>
            </a:r>
            <a:r>
              <a:rPr lang="en-US" altLang="ko-KR"/>
              <a:t>(linear) </a:t>
            </a:r>
            <a:r>
              <a:rPr lang="ko-KR" altLang="en-US"/>
              <a:t>이라는 것</a:t>
            </a:r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5"/>
            <a:ext cx="8971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공식을 가지고 현실 세계에서 정답을 찾아보자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정답이 있는 상황에서 컴퓨터에게 정답을 알려주고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알아내라고 지시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2594BA-8C57-4484-858A-A4A4417C33BA}"/>
              </a:ext>
            </a:extLst>
          </p:cNvPr>
          <p:cNvSpPr/>
          <p:nvPr/>
        </p:nvSpPr>
        <p:spPr bwMode="auto">
          <a:xfrm>
            <a:off x="4169872" y="2162614"/>
            <a:ext cx="3091209" cy="402291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마일 </a:t>
            </a:r>
            <a:r>
              <a:rPr kumimoji="1"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= </a:t>
            </a: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킬로미터 </a:t>
            </a:r>
            <a:r>
              <a:rPr kumimoji="1"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x c</a:t>
            </a:r>
            <a:r>
              <a:rPr kumimoji="1" lang="en-US" altLang="ko-KR" sz="20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(</a:t>
            </a:r>
            <a:r>
              <a:rPr kumimoji="1" lang="ko-KR" altLang="en-US" sz="20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상수</a:t>
            </a:r>
            <a:r>
              <a:rPr kumimoji="1" lang="en-US" altLang="ko-KR" sz="20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)</a:t>
            </a:r>
            <a:endParaRPr kumimoji="1" lang="ko-KR" altLang="en-US" sz="2000" dirty="0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C15ED-9BE5-4D65-AAB4-078A9CF5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11" y="3771206"/>
            <a:ext cx="4001058" cy="952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9CEF35-F5E7-42FF-9ADD-2D80769C5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074" y="5005212"/>
            <a:ext cx="5163271" cy="1552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C23E9-F43B-4C91-B1F6-D07E0648AF48}"/>
              </a:ext>
            </a:extLst>
          </p:cNvPr>
          <p:cNvSpPr txBox="1"/>
          <p:nvPr/>
        </p:nvSpPr>
        <p:spPr>
          <a:xfrm>
            <a:off x="6600056" y="5024209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컴퓨터는 임의의 값을 정해서 계산 </a:t>
            </a:r>
          </a:p>
        </p:txBody>
      </p:sp>
    </p:spTree>
    <p:extLst>
      <p:ext uri="{BB962C8B-B14F-4D97-AF65-F5344CB8AC3E}">
        <p14:creationId xmlns:p14="http://schemas.microsoft.com/office/powerpoint/2010/main" val="289606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15FF45-9491-4938-A4FC-9085EC3CD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DF002-8E20-42F6-92FD-232B28FDED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Mile = km * x</a:t>
            </a:r>
          </a:p>
          <a:p>
            <a:r>
              <a:rPr lang="ko-KR" altLang="en-US" dirty="0"/>
              <a:t>컴퓨터는 임의의 값</a:t>
            </a:r>
            <a:r>
              <a:rPr lang="en-US" altLang="ko-KR" dirty="0"/>
              <a:t>(0.5)</a:t>
            </a:r>
            <a:r>
              <a:rPr lang="ko-KR" altLang="en-US" dirty="0"/>
              <a:t>를 설정하고 계산하지만 정답하고 거리가 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정답을 통해서 우리는 컴퓨터에게 </a:t>
            </a:r>
            <a:r>
              <a:rPr lang="en-US" altLang="ko-KR" dirty="0"/>
              <a:t>100</a:t>
            </a:r>
            <a:r>
              <a:rPr lang="ko-KR" altLang="en-US" dirty="0"/>
              <a:t>일 때 </a:t>
            </a:r>
            <a:r>
              <a:rPr lang="en-US" altLang="ko-KR" dirty="0"/>
              <a:t>62.137</a:t>
            </a:r>
            <a:r>
              <a:rPr lang="ko-KR" altLang="en-US" dirty="0"/>
              <a:t>이라는 값을 알려주었다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컴퓨터는 임의의 값을 대입해서 우리가 원하는 </a:t>
            </a:r>
            <a:r>
              <a:rPr lang="ko-KR" altLang="en-US" dirty="0" err="1"/>
              <a:t>값하고</a:t>
            </a:r>
            <a:r>
              <a:rPr lang="ko-KR" altLang="en-US" dirty="0"/>
              <a:t> </a:t>
            </a:r>
            <a:r>
              <a:rPr lang="en-US" altLang="ko-KR" dirty="0"/>
              <a:t>12.137 </a:t>
            </a:r>
            <a:r>
              <a:rPr lang="ko-KR" altLang="en-US" dirty="0"/>
              <a:t>차이가 있는 값을 출력하였다</a:t>
            </a:r>
            <a:r>
              <a:rPr lang="en-US" altLang="ko-KR" dirty="0"/>
              <a:t>. </a:t>
            </a:r>
            <a:r>
              <a:rPr lang="ko-KR" altLang="en-US" dirty="0"/>
              <a:t>이를 오차</a:t>
            </a:r>
            <a:r>
              <a:rPr lang="en-US" altLang="ko-KR" dirty="0"/>
              <a:t>(Error)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B5E4E9-6FB8-49C2-A5F2-9745DB97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28" y="3195479"/>
            <a:ext cx="4644018" cy="34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34B9DE-0683-4321-98DF-B24FF5B791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2796D18-6644-44C3-9CB9-0D2DDA5757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두 번째 시도 </a:t>
            </a:r>
            <a:r>
              <a:rPr lang="en-US" altLang="ko-KR"/>
              <a:t>-&gt; </a:t>
            </a:r>
            <a:r>
              <a:rPr lang="ko-KR" altLang="en-US"/>
              <a:t>값을 </a:t>
            </a:r>
            <a:r>
              <a:rPr lang="en-US" altLang="ko-KR"/>
              <a:t>0.6</a:t>
            </a:r>
            <a:r>
              <a:rPr lang="ko-KR" altLang="en-US"/>
              <a:t>으로 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번째 시도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설정  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5"/>
            <a:ext cx="8971080" cy="2718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EF0E8C-9BC4-4FE4-857D-714F3513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1174456"/>
            <a:ext cx="5256584" cy="26148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5E486B-8B8E-498A-BD09-225DFACE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05" y="3899858"/>
            <a:ext cx="5515745" cy="2572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0E38EB-864A-4E9E-8936-C1CC893AC037}"/>
              </a:ext>
            </a:extLst>
          </p:cNvPr>
          <p:cNvSpPr txBox="1"/>
          <p:nvPr/>
        </p:nvSpPr>
        <p:spPr>
          <a:xfrm>
            <a:off x="6697035" y="4785800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너무 많이 간 나머지 실제 값을 지나쳐 </a:t>
            </a:r>
            <a:endParaRPr lang="en-US" altLang="ko-KR" sz="1400" dirty="0"/>
          </a:p>
          <a:p>
            <a:r>
              <a:rPr lang="ko-KR" altLang="en-US" sz="1400" b="1" dirty="0"/>
              <a:t>오버슈팅</a:t>
            </a:r>
            <a:r>
              <a:rPr lang="ko-KR" altLang="en-US" sz="1400" dirty="0"/>
              <a:t>이 되어 버렸네요</a:t>
            </a:r>
          </a:p>
        </p:txBody>
      </p:sp>
    </p:spTree>
    <p:extLst>
      <p:ext uri="{BB962C8B-B14F-4D97-AF65-F5344CB8AC3E}">
        <p14:creationId xmlns:p14="http://schemas.microsoft.com/office/powerpoint/2010/main" val="200817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4D83526-021D-4965-9792-D436E5958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2930D-6801-4CEB-9ECC-B87EA18834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네 번째 시도 </a:t>
            </a:r>
            <a:r>
              <a:rPr lang="en-US" altLang="ko-KR"/>
              <a:t>-&gt; </a:t>
            </a:r>
            <a:r>
              <a:rPr lang="ko-KR" altLang="en-US"/>
              <a:t>값을 </a:t>
            </a:r>
            <a:r>
              <a:rPr lang="en-US" altLang="ko-KR"/>
              <a:t>0.6</a:t>
            </a:r>
            <a:r>
              <a:rPr lang="ko-KR" altLang="en-US"/>
              <a:t>보다 크고 </a:t>
            </a:r>
            <a:r>
              <a:rPr lang="en-US" altLang="ko-KR"/>
              <a:t>0.7</a:t>
            </a:r>
            <a:r>
              <a:rPr lang="ko-KR" altLang="en-US"/>
              <a:t>보다 작은 </a:t>
            </a:r>
            <a:r>
              <a:rPr lang="en-US" altLang="ko-KR"/>
              <a:t>6.1</a:t>
            </a:r>
            <a:r>
              <a:rPr lang="ko-KR" altLang="en-US"/>
              <a:t>로 도전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정답하고 동일할 때까지 계속 반복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...... 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진행하면 오차는 점점 적어질 것으로 예상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6"/>
            <a:ext cx="8971080" cy="305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93A40F-EAAF-4B8F-8EA2-E284B71F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38" y="1637655"/>
            <a:ext cx="4627458" cy="23439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7957FD-E6A6-4E1B-BE69-C171A5439CB5}"/>
              </a:ext>
            </a:extLst>
          </p:cNvPr>
          <p:cNvSpPr/>
          <p:nvPr/>
        </p:nvSpPr>
        <p:spPr bwMode="auto">
          <a:xfrm>
            <a:off x="2142546" y="4716579"/>
            <a:ext cx="8466077" cy="71006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시행착오를 거쳐서 정답에 도달하는 방식을 </a:t>
            </a:r>
            <a:r>
              <a:rPr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반복이라고 한다</a:t>
            </a:r>
            <a:r>
              <a:rPr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이 방식이 우리가 요즘 가장 많이 접하고 있는 인공지능의 학습 방법이다</a:t>
            </a:r>
            <a:r>
              <a:rPr kumimoji="1"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. </a:t>
            </a:r>
            <a:endParaRPr kumimoji="1" lang="ko-KR" altLang="en-US" sz="2000" dirty="0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459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25337</TotalTime>
  <Words>3515</Words>
  <Application>Microsoft Office PowerPoint</Application>
  <PresentationFormat>와이드스크린</PresentationFormat>
  <Paragraphs>658</Paragraphs>
  <Slides>48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나눔바른고딕</vt:lpstr>
      <vt:lpstr>Wingdings</vt:lpstr>
      <vt:lpstr>맑은 고딕</vt:lpstr>
      <vt:lpstr>Arial</vt:lpstr>
      <vt:lpstr>Cambria Math</vt:lpstr>
      <vt:lpstr>Office 테마</vt:lpstr>
      <vt:lpstr>Deep Learning 정리</vt:lpstr>
      <vt:lpstr>Deep Learning의 개요</vt:lpstr>
      <vt:lpstr>신경망(딥러닝)</vt:lpstr>
      <vt:lpstr>인간에게 쉽지만 기계는 어려운 일</vt:lpstr>
      <vt:lpstr>간단한 예측자</vt:lpstr>
      <vt:lpstr>간단한 예측자</vt:lpstr>
      <vt:lpstr>간단한 예측자</vt:lpstr>
      <vt:lpstr>간단한 예측자</vt:lpstr>
      <vt:lpstr>간단한 예측자</vt:lpstr>
      <vt:lpstr>컴퓨터가 수행하는 분류 </vt:lpstr>
      <vt:lpstr>컴퓨터가 수행하는 분류 </vt:lpstr>
      <vt:lpstr>컴퓨터가 수행하는 분류</vt:lpstr>
      <vt:lpstr>컴퓨터가 수행하는 분류</vt:lpstr>
      <vt:lpstr>Numpy 기반의 퍼셉트론</vt:lpstr>
      <vt:lpstr>퍼셉트론</vt:lpstr>
      <vt:lpstr>논리회로</vt:lpstr>
      <vt:lpstr>논리회로</vt:lpstr>
      <vt:lpstr>논리회로</vt:lpstr>
      <vt:lpstr>퍼셉트론 구현하기</vt:lpstr>
      <vt:lpstr>퍼셉트론 구현하기</vt:lpstr>
      <vt:lpstr>퍼셉트론의 한계</vt:lpstr>
      <vt:lpstr>퍼셉트론의 한계</vt:lpstr>
      <vt:lpstr>XOR 게이트 구현하기</vt:lpstr>
      <vt:lpstr>XOR 게이트 구현하기</vt:lpstr>
      <vt:lpstr>신경망</vt:lpstr>
      <vt:lpstr>뉴런</vt:lpstr>
      <vt:lpstr>활성화 함수의 등장</vt:lpstr>
      <vt:lpstr>활성화 함수</vt:lpstr>
      <vt:lpstr>활성화 함수</vt:lpstr>
      <vt:lpstr>활성화 함수</vt:lpstr>
      <vt:lpstr>활성화 함수</vt:lpstr>
      <vt:lpstr>신경망</vt:lpstr>
      <vt:lpstr>신경망 내적</vt:lpstr>
      <vt:lpstr>신경망 내적</vt:lpstr>
      <vt:lpstr>신경망 내적</vt:lpstr>
      <vt:lpstr>신경망 내적</vt:lpstr>
      <vt:lpstr>신경망의 내적</vt:lpstr>
      <vt:lpstr>3층 신경망 구현하기</vt:lpstr>
      <vt:lpstr>3층 신경망 구현하기</vt:lpstr>
      <vt:lpstr>3층 신경망 구현하기</vt:lpstr>
      <vt:lpstr>소프트맥스 함수</vt:lpstr>
      <vt:lpstr>소프트맥스 함수의 특징</vt:lpstr>
      <vt:lpstr>출력층의 뉴런 수 정하기</vt:lpstr>
      <vt:lpstr>Deep Learning의 개요</vt:lpstr>
      <vt:lpstr>Hello Tensorflow</vt:lpstr>
      <vt:lpstr>Tensorflow 자료형</vt:lpstr>
      <vt:lpstr>Tensorflow 자료형</vt:lpstr>
      <vt:lpstr>Tensorflow 자료형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서찬웅</cp:lastModifiedBy>
  <cp:revision>489</cp:revision>
  <cp:lastPrinted>2018-04-20T06:27:33Z</cp:lastPrinted>
  <dcterms:created xsi:type="dcterms:W3CDTF">2018-01-29T01:36:27Z</dcterms:created>
  <dcterms:modified xsi:type="dcterms:W3CDTF">2022-01-18T04:12:23Z</dcterms:modified>
</cp:coreProperties>
</file>